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6E37"/>
    <a:srgbClr val="E0AD2C"/>
    <a:srgbClr val="23D1E9"/>
    <a:srgbClr val="FF3399"/>
    <a:srgbClr val="33D5D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81" autoAdjust="0"/>
    <p:restoredTop sz="94660"/>
  </p:normalViewPr>
  <p:slideViewPr>
    <p:cSldViewPr>
      <p:cViewPr varScale="1">
        <p:scale>
          <a:sx n="83" d="100"/>
          <a:sy n="83" d="100"/>
        </p:scale>
        <p:origin x="-115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t>03/03/2020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249969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t>03/03/2020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998185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t>03/03/2020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2303705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7775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8821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9155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998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2431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6369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95709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507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t>03/03/2020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19828348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962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9173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5261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260040-C260-4B34-9A47-C362F5A79C4C}" type="datetimeFigureOut">
              <a:rPr lang="en-US" smtClean="0"/>
              <a:t>03/03/2020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364071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260040-C260-4B34-9A47-C362F5A79C4C}" type="datetimeFigureOut">
              <a:rPr lang="en-US" smtClean="0"/>
              <a:t>03/03/2020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298346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260040-C260-4B34-9A47-C362F5A79C4C}" type="datetimeFigureOut">
              <a:rPr lang="en-US" smtClean="0"/>
              <a:t>03/03/2020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91203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260040-C260-4B34-9A47-C362F5A79C4C}" type="datetimeFigureOut">
              <a:rPr lang="en-US" smtClean="0"/>
              <a:t>03/03/2020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68401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60040-C260-4B34-9A47-C362F5A79C4C}" type="datetimeFigureOut">
              <a:rPr lang="en-US" smtClean="0"/>
              <a:t>03/03/2020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322361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60040-C260-4B34-9A47-C362F5A79C4C}" type="datetimeFigureOut">
              <a:rPr lang="en-US" smtClean="0"/>
              <a:t>03/03/2020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81389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60040-C260-4B34-9A47-C362F5A79C4C}" type="datetimeFigureOut">
              <a:rPr lang="en-US" smtClean="0"/>
              <a:t>03/03/2020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FD549-C967-498D-9B58-9C52C1919798}" type="slidenum">
              <a:rPr lang="en-US" smtClean="0"/>
              <a:t>‹#›</a:t>
            </a:fld>
            <a:endParaRPr lang="en-US"/>
          </a:p>
        </p:txBody>
      </p:sp>
    </p:spTree>
    <p:extLst>
      <p:ext uri="{BB962C8B-B14F-4D97-AF65-F5344CB8AC3E}">
        <p14:creationId xmlns:p14="http://schemas.microsoft.com/office/powerpoint/2010/main" val="612638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60040-C260-4B34-9A47-C362F5A79C4C}" type="datetimeFigureOut">
              <a:rPr lang="en-US" smtClean="0"/>
              <a:t>03/03/2020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FD549-C967-498D-9B58-9C52C1919798}" type="slidenum">
              <a:rPr lang="en-US" smtClean="0"/>
              <a:t>‹#›</a:t>
            </a:fld>
            <a:endParaRPr lang="en-US"/>
          </a:p>
        </p:txBody>
      </p:sp>
    </p:spTree>
    <p:extLst>
      <p:ext uri="{BB962C8B-B14F-4D97-AF65-F5344CB8AC3E}">
        <p14:creationId xmlns:p14="http://schemas.microsoft.com/office/powerpoint/2010/main" val="1365966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60040-C260-4B34-9A47-C362F5A79C4C}" type="datetimeFigureOut">
              <a:rPr lang="en-US" smtClean="0">
                <a:solidFill>
                  <a:prstClr val="black">
                    <a:tint val="75000"/>
                  </a:prstClr>
                </a:solidFill>
              </a:rPr>
              <a:pPr/>
              <a:t>03/03/2020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FD549-C967-498D-9B58-9C52C1919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1489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667000"/>
            <a:ext cx="8229600" cy="1450975"/>
          </a:xfrm>
        </p:spPr>
        <p:txBody>
          <a:bodyPr>
            <a:normAutofit/>
          </a:bodyPr>
          <a:lstStyle/>
          <a:p>
            <a:r>
              <a:rPr lang="en-US" sz="6000" b="1" dirty="0" smtClean="0">
                <a:latin typeface="+mn-lt"/>
              </a:rPr>
              <a:t>CÂU HỎI TRẮC NGHIỆM</a:t>
            </a:r>
            <a:endParaRPr lang="en-US" sz="6000" b="1" dirty="0">
              <a:latin typeface="+mn-lt"/>
            </a:endParaRPr>
          </a:p>
        </p:txBody>
      </p:sp>
      <p:sp>
        <p:nvSpPr>
          <p:cNvPr id="3" name="Subtitle 2"/>
          <p:cNvSpPr>
            <a:spLocks noGrp="1"/>
          </p:cNvSpPr>
          <p:nvPr>
            <p:ph type="subTitle" idx="1"/>
          </p:nvPr>
        </p:nvSpPr>
        <p:spPr>
          <a:xfrm>
            <a:off x="1371600" y="4343400"/>
            <a:ext cx="6400800" cy="1295400"/>
          </a:xfrm>
        </p:spPr>
        <p:txBody>
          <a:bodyPr>
            <a:normAutofit/>
          </a:bodyPr>
          <a:lstStyle/>
          <a:p>
            <a:r>
              <a:rPr lang="en-US" sz="3400" b="1" dirty="0" smtClean="0">
                <a:solidFill>
                  <a:srgbClr val="FF0000"/>
                </a:solidFill>
                <a:latin typeface="Adobe Garamond Pro Bold" pitchFamily="18" charset="0"/>
              </a:rPr>
              <a:t>PHÒNG CHỐNG DỊCH BỆNH COVID-19</a:t>
            </a:r>
            <a:endParaRPr lang="en-US" sz="3400" b="1" dirty="0">
              <a:solidFill>
                <a:srgbClr val="FF0000"/>
              </a:solidFill>
              <a:latin typeface="Adobe Garamond Pro Bold" pitchFamily="18" charset="0"/>
            </a:endParaRPr>
          </a:p>
        </p:txBody>
      </p:sp>
      <p:sp>
        <p:nvSpPr>
          <p:cNvPr id="4" name="Subtitle 2"/>
          <p:cNvSpPr txBox="1">
            <a:spLocks/>
          </p:cNvSpPr>
          <p:nvPr/>
        </p:nvSpPr>
        <p:spPr>
          <a:xfrm>
            <a:off x="1295400" y="5715000"/>
            <a:ext cx="63246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1" dirty="0" smtClean="0">
                <a:solidFill>
                  <a:srgbClr val="7030A0"/>
                </a:solidFill>
                <a:latin typeface="Adobe Caslon Pro Bold" pitchFamily="18" charset="0"/>
              </a:rPr>
              <a:t>- </a:t>
            </a:r>
            <a:r>
              <a:rPr lang="en-US" sz="2800" b="1" dirty="0" err="1" smtClean="0">
                <a:solidFill>
                  <a:srgbClr val="7030A0"/>
                </a:solidFill>
                <a:latin typeface="Adobe Caslon Pro Bold" pitchFamily="18" charset="0"/>
              </a:rPr>
              <a:t>Trường</a:t>
            </a:r>
            <a:r>
              <a:rPr lang="en-US" sz="2800" b="1" dirty="0" smtClean="0">
                <a:solidFill>
                  <a:srgbClr val="7030A0"/>
                </a:solidFill>
                <a:latin typeface="Adobe Caslon Pro Bold" pitchFamily="18" charset="0"/>
              </a:rPr>
              <a:t> </a:t>
            </a:r>
            <a:r>
              <a:rPr lang="en-US" sz="2800" b="1" dirty="0" err="1" smtClean="0">
                <a:solidFill>
                  <a:srgbClr val="7030A0"/>
                </a:solidFill>
                <a:latin typeface="Adobe Caslon Pro Bold" pitchFamily="18" charset="0"/>
              </a:rPr>
              <a:t>Mầm</a:t>
            </a:r>
            <a:r>
              <a:rPr lang="en-US" sz="2800" b="1" dirty="0" smtClean="0">
                <a:solidFill>
                  <a:srgbClr val="7030A0"/>
                </a:solidFill>
                <a:latin typeface="Adobe Caslon Pro Bold" pitchFamily="18" charset="0"/>
              </a:rPr>
              <a:t> non 14 - </a:t>
            </a:r>
            <a:endParaRPr lang="en-US" sz="2800" b="1" dirty="0">
              <a:solidFill>
                <a:srgbClr val="7030A0"/>
              </a:solidFill>
              <a:latin typeface="Adobe Caslon Pro Bold" pitchFamily="18" charset="0"/>
            </a:endParaRPr>
          </a:p>
        </p:txBody>
      </p:sp>
    </p:spTree>
    <p:extLst>
      <p:ext uri="{BB962C8B-B14F-4D97-AF65-F5344CB8AC3E}">
        <p14:creationId xmlns:p14="http://schemas.microsoft.com/office/powerpoint/2010/main" val="152390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610600" cy="2392362"/>
          </a:xfrm>
        </p:spPr>
        <p:txBody>
          <a:bodyPr>
            <a:normAutofit/>
          </a:bodyPr>
          <a:lstStyle/>
          <a:p>
            <a:pPr algn="l"/>
            <a:r>
              <a:rPr lang="vi-VN" u="sng" dirty="0"/>
              <a:t>Câu </a:t>
            </a:r>
            <a:r>
              <a:rPr lang="en-US" u="sng" dirty="0" smtClean="0"/>
              <a:t>9</a:t>
            </a:r>
            <a:r>
              <a:rPr lang="vi-VN" u="sng" dirty="0" smtClean="0"/>
              <a:t>: </a:t>
            </a:r>
            <a:r>
              <a:rPr lang="vi-VN" dirty="0"/>
              <a:t>Nếu trẻ không chịu đeo khẩu trang thì có cách nào phòng ngừa khác không?</a:t>
            </a:r>
            <a:endParaRPr lang="en-US" dirty="0"/>
          </a:p>
        </p:txBody>
      </p:sp>
      <p:sp>
        <p:nvSpPr>
          <p:cNvPr id="6" name="Freeform 5"/>
          <p:cNvSpPr/>
          <p:nvPr/>
        </p:nvSpPr>
        <p:spPr>
          <a:xfrm>
            <a:off x="914400" y="3962400"/>
            <a:ext cx="6477000" cy="822960"/>
          </a:xfrm>
          <a:custGeom>
            <a:avLst/>
            <a:gdLst>
              <a:gd name="connsiteX0" fmla="*/ 0 w 6477000"/>
              <a:gd name="connsiteY0" fmla="*/ 82296 h 822960"/>
              <a:gd name="connsiteX1" fmla="*/ 82296 w 6477000"/>
              <a:gd name="connsiteY1" fmla="*/ 0 h 822960"/>
              <a:gd name="connsiteX2" fmla="*/ 6394704 w 6477000"/>
              <a:gd name="connsiteY2" fmla="*/ 0 h 822960"/>
              <a:gd name="connsiteX3" fmla="*/ 6477000 w 6477000"/>
              <a:gd name="connsiteY3" fmla="*/ 82296 h 822960"/>
              <a:gd name="connsiteX4" fmla="*/ 6477000 w 6477000"/>
              <a:gd name="connsiteY4" fmla="*/ 740664 h 822960"/>
              <a:gd name="connsiteX5" fmla="*/ 6394704 w 6477000"/>
              <a:gd name="connsiteY5" fmla="*/ 822960 h 822960"/>
              <a:gd name="connsiteX6" fmla="*/ 82296 w 6477000"/>
              <a:gd name="connsiteY6" fmla="*/ 822960 h 822960"/>
              <a:gd name="connsiteX7" fmla="*/ 0 w 6477000"/>
              <a:gd name="connsiteY7" fmla="*/ 740664 h 822960"/>
              <a:gd name="connsiteX8" fmla="*/ 0 w 6477000"/>
              <a:gd name="connsiteY8" fmla="*/ 82296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0" h="822960">
                <a:moveTo>
                  <a:pt x="0" y="82296"/>
                </a:moveTo>
                <a:cubicBezTo>
                  <a:pt x="0" y="36845"/>
                  <a:pt x="36845" y="0"/>
                  <a:pt x="82296" y="0"/>
                </a:cubicBezTo>
                <a:lnTo>
                  <a:pt x="6394704" y="0"/>
                </a:lnTo>
                <a:cubicBezTo>
                  <a:pt x="6440155" y="0"/>
                  <a:pt x="6477000" y="36845"/>
                  <a:pt x="6477000" y="82296"/>
                </a:cubicBezTo>
                <a:lnTo>
                  <a:pt x="6477000" y="740664"/>
                </a:lnTo>
                <a:cubicBezTo>
                  <a:pt x="6477000" y="786115"/>
                  <a:pt x="6440155" y="822960"/>
                  <a:pt x="6394704" y="822960"/>
                </a:cubicBezTo>
                <a:lnTo>
                  <a:pt x="82296" y="822960"/>
                </a:lnTo>
                <a:cubicBezTo>
                  <a:pt x="36845" y="822960"/>
                  <a:pt x="0" y="786115"/>
                  <a:pt x="0" y="740664"/>
                </a:cubicBezTo>
                <a:lnTo>
                  <a:pt x="0" y="82296"/>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07924" tIns="107924" rIns="947755" bIns="107924" numCol="1" spcCol="1270" anchor="ctr" anchorCtr="0">
            <a:noAutofit/>
          </a:bodyPr>
          <a:lstStyle/>
          <a:p>
            <a:pPr lvl="0" algn="l" defTabSz="977900" rtl="0">
              <a:lnSpc>
                <a:spcPct val="90000"/>
              </a:lnSpc>
              <a:spcBef>
                <a:spcPct val="0"/>
              </a:spcBef>
              <a:spcAft>
                <a:spcPct val="35000"/>
              </a:spcAft>
            </a:pPr>
            <a:r>
              <a:rPr lang="vi-VN" sz="2200" kern="1200" dirty="0" smtClean="0"/>
              <a:t>A. Rửa tay thường xuyên là vẫn là cách hiệu quả nhất để bảo vệ trẻ chống lại virus</a:t>
            </a:r>
            <a:endParaRPr lang="en-US" sz="2200" kern="1200" dirty="0"/>
          </a:p>
        </p:txBody>
      </p:sp>
      <p:sp>
        <p:nvSpPr>
          <p:cNvPr id="7" name="Freeform 6"/>
          <p:cNvSpPr/>
          <p:nvPr/>
        </p:nvSpPr>
        <p:spPr>
          <a:xfrm>
            <a:off x="1485899" y="4922520"/>
            <a:ext cx="6477000" cy="822960"/>
          </a:xfrm>
          <a:custGeom>
            <a:avLst/>
            <a:gdLst>
              <a:gd name="connsiteX0" fmla="*/ 0 w 6477000"/>
              <a:gd name="connsiteY0" fmla="*/ 82296 h 822960"/>
              <a:gd name="connsiteX1" fmla="*/ 82296 w 6477000"/>
              <a:gd name="connsiteY1" fmla="*/ 0 h 822960"/>
              <a:gd name="connsiteX2" fmla="*/ 6394704 w 6477000"/>
              <a:gd name="connsiteY2" fmla="*/ 0 h 822960"/>
              <a:gd name="connsiteX3" fmla="*/ 6477000 w 6477000"/>
              <a:gd name="connsiteY3" fmla="*/ 82296 h 822960"/>
              <a:gd name="connsiteX4" fmla="*/ 6477000 w 6477000"/>
              <a:gd name="connsiteY4" fmla="*/ 740664 h 822960"/>
              <a:gd name="connsiteX5" fmla="*/ 6394704 w 6477000"/>
              <a:gd name="connsiteY5" fmla="*/ 822960 h 822960"/>
              <a:gd name="connsiteX6" fmla="*/ 82296 w 6477000"/>
              <a:gd name="connsiteY6" fmla="*/ 822960 h 822960"/>
              <a:gd name="connsiteX7" fmla="*/ 0 w 6477000"/>
              <a:gd name="connsiteY7" fmla="*/ 740664 h 822960"/>
              <a:gd name="connsiteX8" fmla="*/ 0 w 6477000"/>
              <a:gd name="connsiteY8" fmla="*/ 82296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0" h="822960">
                <a:moveTo>
                  <a:pt x="0" y="82296"/>
                </a:moveTo>
                <a:cubicBezTo>
                  <a:pt x="0" y="36845"/>
                  <a:pt x="36845" y="0"/>
                  <a:pt x="82296" y="0"/>
                </a:cubicBezTo>
                <a:lnTo>
                  <a:pt x="6394704" y="0"/>
                </a:lnTo>
                <a:cubicBezTo>
                  <a:pt x="6440155" y="0"/>
                  <a:pt x="6477000" y="36845"/>
                  <a:pt x="6477000" y="82296"/>
                </a:cubicBezTo>
                <a:lnTo>
                  <a:pt x="6477000" y="740664"/>
                </a:lnTo>
                <a:cubicBezTo>
                  <a:pt x="6477000" y="786115"/>
                  <a:pt x="6440155" y="822960"/>
                  <a:pt x="6394704" y="822960"/>
                </a:cubicBezTo>
                <a:lnTo>
                  <a:pt x="82296" y="822960"/>
                </a:lnTo>
                <a:cubicBezTo>
                  <a:pt x="36845" y="822960"/>
                  <a:pt x="0" y="786115"/>
                  <a:pt x="0" y="740664"/>
                </a:cubicBezTo>
                <a:lnTo>
                  <a:pt x="0" y="82296"/>
                </a:lnTo>
                <a:close/>
              </a:path>
            </a:pathLst>
          </a:custGeom>
        </p:spPr>
        <p:style>
          <a:lnRef idx="2">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txBody>
          <a:bodyPr spcFirstLastPara="0" vert="horz" wrap="square" lIns="107924" tIns="107924" rIns="1214348" bIns="107924" numCol="1" spcCol="1270" anchor="ctr" anchorCtr="0">
            <a:noAutofit/>
          </a:bodyPr>
          <a:lstStyle/>
          <a:p>
            <a:pPr lvl="0" algn="l" defTabSz="977900" rtl="0">
              <a:lnSpc>
                <a:spcPct val="90000"/>
              </a:lnSpc>
              <a:spcBef>
                <a:spcPct val="0"/>
              </a:spcBef>
              <a:spcAft>
                <a:spcPct val="35000"/>
              </a:spcAft>
            </a:pPr>
            <a:r>
              <a:rPr lang="vi-VN" sz="2200" kern="1200" dirty="0" smtClean="0"/>
              <a:t>B. Tránh xa đám đông để phòng ngừa trường hợp truyền nhiễm bệnh</a:t>
            </a:r>
            <a:endParaRPr lang="en-US" sz="2200" kern="1200" dirty="0"/>
          </a:p>
        </p:txBody>
      </p:sp>
      <p:sp>
        <p:nvSpPr>
          <p:cNvPr id="8" name="Freeform 7"/>
          <p:cNvSpPr/>
          <p:nvPr/>
        </p:nvSpPr>
        <p:spPr>
          <a:xfrm>
            <a:off x="2057399" y="5882640"/>
            <a:ext cx="6477000" cy="822960"/>
          </a:xfrm>
          <a:custGeom>
            <a:avLst/>
            <a:gdLst>
              <a:gd name="connsiteX0" fmla="*/ 0 w 6477000"/>
              <a:gd name="connsiteY0" fmla="*/ 82296 h 822960"/>
              <a:gd name="connsiteX1" fmla="*/ 82296 w 6477000"/>
              <a:gd name="connsiteY1" fmla="*/ 0 h 822960"/>
              <a:gd name="connsiteX2" fmla="*/ 6394704 w 6477000"/>
              <a:gd name="connsiteY2" fmla="*/ 0 h 822960"/>
              <a:gd name="connsiteX3" fmla="*/ 6477000 w 6477000"/>
              <a:gd name="connsiteY3" fmla="*/ 82296 h 822960"/>
              <a:gd name="connsiteX4" fmla="*/ 6477000 w 6477000"/>
              <a:gd name="connsiteY4" fmla="*/ 740664 h 822960"/>
              <a:gd name="connsiteX5" fmla="*/ 6394704 w 6477000"/>
              <a:gd name="connsiteY5" fmla="*/ 822960 h 822960"/>
              <a:gd name="connsiteX6" fmla="*/ 82296 w 6477000"/>
              <a:gd name="connsiteY6" fmla="*/ 822960 h 822960"/>
              <a:gd name="connsiteX7" fmla="*/ 0 w 6477000"/>
              <a:gd name="connsiteY7" fmla="*/ 740664 h 822960"/>
              <a:gd name="connsiteX8" fmla="*/ 0 w 6477000"/>
              <a:gd name="connsiteY8" fmla="*/ 82296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0" h="822960">
                <a:moveTo>
                  <a:pt x="0" y="82296"/>
                </a:moveTo>
                <a:cubicBezTo>
                  <a:pt x="0" y="36845"/>
                  <a:pt x="36845" y="0"/>
                  <a:pt x="82296" y="0"/>
                </a:cubicBezTo>
                <a:lnTo>
                  <a:pt x="6394704" y="0"/>
                </a:lnTo>
                <a:cubicBezTo>
                  <a:pt x="6440155" y="0"/>
                  <a:pt x="6477000" y="36845"/>
                  <a:pt x="6477000" y="82296"/>
                </a:cubicBezTo>
                <a:lnTo>
                  <a:pt x="6477000" y="740664"/>
                </a:lnTo>
                <a:cubicBezTo>
                  <a:pt x="6477000" y="786115"/>
                  <a:pt x="6440155" y="822960"/>
                  <a:pt x="6394704" y="822960"/>
                </a:cubicBezTo>
                <a:lnTo>
                  <a:pt x="82296" y="822960"/>
                </a:lnTo>
                <a:cubicBezTo>
                  <a:pt x="36845" y="822960"/>
                  <a:pt x="0" y="786115"/>
                  <a:pt x="0" y="740664"/>
                </a:cubicBezTo>
                <a:lnTo>
                  <a:pt x="0" y="82296"/>
                </a:lnTo>
                <a:close/>
              </a:path>
            </a:pathLst>
          </a:custGeom>
        </p:spPr>
        <p:style>
          <a:lnRef idx="2">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txBody>
          <a:bodyPr spcFirstLastPara="0" vert="horz" wrap="square" lIns="107924" tIns="107924" rIns="1214348" bIns="107924" numCol="1" spcCol="1270" anchor="ctr" anchorCtr="0">
            <a:noAutofit/>
          </a:bodyPr>
          <a:lstStyle/>
          <a:p>
            <a:pPr lvl="0" algn="l" defTabSz="977900" rtl="0">
              <a:lnSpc>
                <a:spcPct val="90000"/>
              </a:lnSpc>
              <a:spcBef>
                <a:spcPct val="0"/>
              </a:spcBef>
              <a:spcAft>
                <a:spcPct val="35000"/>
              </a:spcAft>
            </a:pPr>
            <a:r>
              <a:rPr lang="vi-VN" sz="2200" kern="1200" dirty="0" smtClean="0"/>
              <a:t>C. Cho trẻ uống nhiều nước cam để chống lại virus</a:t>
            </a:r>
            <a:endParaRPr lang="en-US" sz="2200" kern="1200" dirty="0"/>
          </a:p>
        </p:txBody>
      </p:sp>
      <p:sp>
        <p:nvSpPr>
          <p:cNvPr id="9" name="Freeform 8"/>
          <p:cNvSpPr/>
          <p:nvPr/>
        </p:nvSpPr>
        <p:spPr>
          <a:xfrm>
            <a:off x="6856476" y="4586478"/>
            <a:ext cx="534924" cy="534924"/>
          </a:xfrm>
          <a:custGeom>
            <a:avLst/>
            <a:gdLst>
              <a:gd name="connsiteX0" fmla="*/ 0 w 534924"/>
              <a:gd name="connsiteY0" fmla="*/ 294208 h 534924"/>
              <a:gd name="connsiteX1" fmla="*/ 120358 w 534924"/>
              <a:gd name="connsiteY1" fmla="*/ 294208 h 534924"/>
              <a:gd name="connsiteX2" fmla="*/ 120358 w 534924"/>
              <a:gd name="connsiteY2" fmla="*/ 0 h 534924"/>
              <a:gd name="connsiteX3" fmla="*/ 414566 w 534924"/>
              <a:gd name="connsiteY3" fmla="*/ 0 h 534924"/>
              <a:gd name="connsiteX4" fmla="*/ 414566 w 534924"/>
              <a:gd name="connsiteY4" fmla="*/ 294208 h 534924"/>
              <a:gd name="connsiteX5" fmla="*/ 534924 w 534924"/>
              <a:gd name="connsiteY5" fmla="*/ 294208 h 534924"/>
              <a:gd name="connsiteX6" fmla="*/ 267462 w 534924"/>
              <a:gd name="connsiteY6" fmla="*/ 534924 h 534924"/>
              <a:gd name="connsiteX7" fmla="*/ 0 w 534924"/>
              <a:gd name="connsiteY7" fmla="*/ 294208 h 53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4924" h="534924">
                <a:moveTo>
                  <a:pt x="0" y="294208"/>
                </a:moveTo>
                <a:lnTo>
                  <a:pt x="120358" y="294208"/>
                </a:lnTo>
                <a:lnTo>
                  <a:pt x="120358" y="0"/>
                </a:lnTo>
                <a:lnTo>
                  <a:pt x="414566" y="0"/>
                </a:lnTo>
                <a:lnTo>
                  <a:pt x="414566" y="294208"/>
                </a:lnTo>
                <a:lnTo>
                  <a:pt x="534924" y="294208"/>
                </a:lnTo>
                <a:lnTo>
                  <a:pt x="267462" y="534924"/>
                </a:lnTo>
                <a:lnTo>
                  <a:pt x="0" y="294208"/>
                </a:lnTo>
                <a:close/>
              </a:path>
            </a:pathLst>
          </a:custGeom>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50838" tIns="30480" rIns="150838" bIns="162874" numCol="1" spcCol="1270" anchor="ctr" anchorCtr="0">
            <a:noAutofit/>
          </a:bodyPr>
          <a:lstStyle/>
          <a:p>
            <a:pPr lvl="0" algn="ctr" defTabSz="1066800">
              <a:lnSpc>
                <a:spcPct val="90000"/>
              </a:lnSpc>
              <a:spcBef>
                <a:spcPct val="0"/>
              </a:spcBef>
              <a:spcAft>
                <a:spcPct val="35000"/>
              </a:spcAft>
            </a:pPr>
            <a:endParaRPr lang="en-US" sz="2400" kern="1200"/>
          </a:p>
        </p:txBody>
      </p:sp>
      <p:sp>
        <p:nvSpPr>
          <p:cNvPr id="10" name="Freeform 9"/>
          <p:cNvSpPr/>
          <p:nvPr/>
        </p:nvSpPr>
        <p:spPr>
          <a:xfrm>
            <a:off x="7427976" y="5541111"/>
            <a:ext cx="534924" cy="534924"/>
          </a:xfrm>
          <a:custGeom>
            <a:avLst/>
            <a:gdLst>
              <a:gd name="connsiteX0" fmla="*/ 0 w 534924"/>
              <a:gd name="connsiteY0" fmla="*/ 294208 h 534924"/>
              <a:gd name="connsiteX1" fmla="*/ 120358 w 534924"/>
              <a:gd name="connsiteY1" fmla="*/ 294208 h 534924"/>
              <a:gd name="connsiteX2" fmla="*/ 120358 w 534924"/>
              <a:gd name="connsiteY2" fmla="*/ 0 h 534924"/>
              <a:gd name="connsiteX3" fmla="*/ 414566 w 534924"/>
              <a:gd name="connsiteY3" fmla="*/ 0 h 534924"/>
              <a:gd name="connsiteX4" fmla="*/ 414566 w 534924"/>
              <a:gd name="connsiteY4" fmla="*/ 294208 h 534924"/>
              <a:gd name="connsiteX5" fmla="*/ 534924 w 534924"/>
              <a:gd name="connsiteY5" fmla="*/ 294208 h 534924"/>
              <a:gd name="connsiteX6" fmla="*/ 267462 w 534924"/>
              <a:gd name="connsiteY6" fmla="*/ 534924 h 534924"/>
              <a:gd name="connsiteX7" fmla="*/ 0 w 534924"/>
              <a:gd name="connsiteY7" fmla="*/ 294208 h 53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4924" h="534924">
                <a:moveTo>
                  <a:pt x="0" y="294208"/>
                </a:moveTo>
                <a:lnTo>
                  <a:pt x="120358" y="294208"/>
                </a:lnTo>
                <a:lnTo>
                  <a:pt x="120358" y="0"/>
                </a:lnTo>
                <a:lnTo>
                  <a:pt x="414566" y="0"/>
                </a:lnTo>
                <a:lnTo>
                  <a:pt x="414566" y="294208"/>
                </a:lnTo>
                <a:lnTo>
                  <a:pt x="534924" y="294208"/>
                </a:lnTo>
                <a:lnTo>
                  <a:pt x="267462" y="534924"/>
                </a:lnTo>
                <a:lnTo>
                  <a:pt x="0" y="294208"/>
                </a:lnTo>
                <a:close/>
              </a:path>
            </a:pathLst>
          </a:custGeom>
        </p:spPr>
        <p:style>
          <a:lnRef idx="2">
            <a:schemeClr val="accent5">
              <a:tint val="40000"/>
              <a:alpha val="90000"/>
              <a:hueOff val="0"/>
              <a:satOff val="0"/>
              <a:lumOff val="0"/>
              <a:alphaOff val="0"/>
            </a:schemeClr>
          </a:lnRef>
          <a:fillRef idx="1">
            <a:schemeClr val="accent5">
              <a:tint val="40000"/>
              <a:alpha val="90000"/>
              <a:hueOff val="-10740482"/>
              <a:satOff val="48253"/>
              <a:lumOff val="3317"/>
              <a:alphaOff val="0"/>
            </a:schemeClr>
          </a:fillRef>
          <a:effectRef idx="0">
            <a:schemeClr val="accent5">
              <a:tint val="40000"/>
              <a:alpha val="90000"/>
              <a:hueOff val="-10740482"/>
              <a:satOff val="48253"/>
              <a:lumOff val="3317"/>
              <a:alphaOff val="0"/>
            </a:schemeClr>
          </a:effectRef>
          <a:fontRef idx="minor">
            <a:schemeClr val="dk1">
              <a:hueOff val="0"/>
              <a:satOff val="0"/>
              <a:lumOff val="0"/>
              <a:alphaOff val="0"/>
            </a:schemeClr>
          </a:fontRef>
        </p:style>
        <p:txBody>
          <a:bodyPr spcFirstLastPara="0" vert="horz" wrap="square" lIns="150838" tIns="30480" rIns="150838" bIns="162874" numCol="1" spcCol="1270" anchor="ctr" anchorCtr="0">
            <a:noAutofit/>
          </a:bodyPr>
          <a:lstStyle/>
          <a:p>
            <a:pPr lvl="0" algn="ctr" defTabSz="1066800">
              <a:lnSpc>
                <a:spcPct val="90000"/>
              </a:lnSpc>
              <a:spcBef>
                <a:spcPct val="0"/>
              </a:spcBef>
              <a:spcAft>
                <a:spcPct val="35000"/>
              </a:spcAft>
            </a:pPr>
            <a:endParaRPr lang="en-US" sz="2400" kern="1200"/>
          </a:p>
        </p:txBody>
      </p:sp>
    </p:spTree>
    <p:extLst>
      <p:ext uri="{BB962C8B-B14F-4D97-AF65-F5344CB8AC3E}">
        <p14:creationId xmlns:p14="http://schemas.microsoft.com/office/powerpoint/2010/main" val="98848212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1"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6" presetClass="emph" presetSubtype="0" fill="hold" grpId="1" nodeType="clickEffect">
                                  <p:stCondLst>
                                    <p:cond delay="0"/>
                                  </p:stCondLst>
                                  <p:childTnLst>
                                    <p:animEffect transition="out" filter="fade">
                                      <p:cBhvr>
                                        <p:cTn id="12" dur="500" tmFilter="0, 0; .2, .5; .8, .5; 1, 0"/>
                                        <p:tgtEl>
                                          <p:spTgt spid="7"/>
                                        </p:tgtEl>
                                      </p:cBhvr>
                                    </p:animEffect>
                                    <p:animScale>
                                      <p:cBhvr>
                                        <p:cTn id="13" dur="250" autoRev="1" fill="hold"/>
                                        <p:tgtEl>
                                          <p:spTgt spid="7"/>
                                        </p:tgtEl>
                                      </p:cBhvr>
                                      <p:by x="105000" y="105000"/>
                                    </p:animScale>
                                  </p:childTnLst>
                                  <p:subTnLst>
                                    <p:audio>
                                      <p:cMediaNode>
                                        <p:cTn display="0" masterRel="sameClick">
                                          <p:stCondLst>
                                            <p:cond evt="begin" delay="0">
                                              <p:tn val="11"/>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14" restart="whenNotActive" fill="hold" evtFilter="cancelBubble" nodeType="interactiveSeq">
                <p:stCondLst>
                  <p:cond evt="onClick" delay="0">
                    <p:tgtEl>
                      <p:spTgt spid="8"/>
                    </p:tgtEl>
                  </p:cond>
                </p:stCondLst>
                <p:endSync evt="end" delay="0">
                  <p:rtn val="all"/>
                </p:endSync>
                <p:childTnLst>
                  <p:par>
                    <p:cTn id="15" fill="hold">
                      <p:stCondLst>
                        <p:cond delay="0"/>
                      </p:stCondLst>
                      <p:childTnLst>
                        <p:par>
                          <p:cTn id="16" fill="hold">
                            <p:stCondLst>
                              <p:cond delay="0"/>
                            </p:stCondLst>
                            <p:childTnLst>
                              <p:par>
                                <p:cTn id="17" presetID="26" presetClass="emph" presetSubtype="0" fill="hold" grpId="1" nodeType="clickEffect">
                                  <p:stCondLst>
                                    <p:cond delay="0"/>
                                  </p:stCondLst>
                                  <p:childTnLst>
                                    <p:animEffect transition="out" filter="fade">
                                      <p:cBhvr>
                                        <p:cTn id="18" dur="500" tmFilter="0, 0; .2, .5; .8, .5; 1, 0"/>
                                        <p:tgtEl>
                                          <p:spTgt spid="8"/>
                                        </p:tgtEl>
                                      </p:cBhvr>
                                    </p:animEffect>
                                    <p:animScale>
                                      <p:cBhvr>
                                        <p:cTn id="19" dur="250" autoRev="1" fill="hold"/>
                                        <p:tgtEl>
                                          <p:spTgt spid="8"/>
                                        </p:tgtEl>
                                      </p:cBhvr>
                                      <p:by x="105000" y="105000"/>
                                    </p:animScale>
                                  </p:childTnLst>
                                  <p:subTnLst>
                                    <p:audio>
                                      <p:cMediaNode>
                                        <p:cTn display="0" masterRel="sameClick">
                                          <p:stCondLst>
                                            <p:cond evt="begin" delay="0">
                                              <p:tn val="17"/>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childTnLst>
        </p:cTn>
      </p:par>
    </p:tnLst>
    <p:bldLst>
      <p:bldP spid="6" grpId="1" animBg="1"/>
      <p:bldP spid="7" grpId="1" animBg="1"/>
      <p:bldP spid="8"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fontScale="90000"/>
          </a:bodyPr>
          <a:lstStyle/>
          <a:p>
            <a:pPr algn="l"/>
            <a:r>
              <a:rPr lang="vi-VN" u="sng" dirty="0"/>
              <a:t>Câu </a:t>
            </a:r>
            <a:r>
              <a:rPr lang="vi-VN" u="sng" dirty="0" smtClean="0"/>
              <a:t>1</a:t>
            </a:r>
            <a:r>
              <a:rPr lang="en-US" u="sng" dirty="0" smtClean="0"/>
              <a:t>0</a:t>
            </a:r>
            <a:r>
              <a:rPr lang="vi-VN" u="sng" dirty="0" smtClean="0"/>
              <a:t>: </a:t>
            </a:r>
            <a:r>
              <a:rPr lang="vi-VN" dirty="0"/>
              <a:t>Trong nhà, cần thực hiện các biện pháp gì để phòng bệnh?</a:t>
            </a:r>
            <a:endParaRPr lang="en-US" dirty="0"/>
          </a:p>
        </p:txBody>
      </p:sp>
      <p:sp>
        <p:nvSpPr>
          <p:cNvPr id="6" name="Freeform 5"/>
          <p:cNvSpPr/>
          <p:nvPr/>
        </p:nvSpPr>
        <p:spPr>
          <a:xfrm>
            <a:off x="459771" y="3428998"/>
            <a:ext cx="2507456" cy="2819402"/>
          </a:xfrm>
          <a:custGeom>
            <a:avLst/>
            <a:gdLst>
              <a:gd name="connsiteX0" fmla="*/ 0 w 2507456"/>
              <a:gd name="connsiteY0" fmla="*/ 0 h 834117"/>
              <a:gd name="connsiteX1" fmla="*/ 2507456 w 2507456"/>
              <a:gd name="connsiteY1" fmla="*/ 0 h 834117"/>
              <a:gd name="connsiteX2" fmla="*/ 2507456 w 2507456"/>
              <a:gd name="connsiteY2" fmla="*/ 834117 h 834117"/>
              <a:gd name="connsiteX3" fmla="*/ 0 w 2507456"/>
              <a:gd name="connsiteY3" fmla="*/ 834117 h 834117"/>
              <a:gd name="connsiteX4" fmla="*/ 0 w 2507456"/>
              <a:gd name="connsiteY4" fmla="*/ 0 h 8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834117">
                <a:moveTo>
                  <a:pt x="0" y="0"/>
                </a:moveTo>
                <a:lnTo>
                  <a:pt x="2507456" y="0"/>
                </a:lnTo>
                <a:lnTo>
                  <a:pt x="2507456" y="834117"/>
                </a:lnTo>
                <a:lnTo>
                  <a:pt x="0" y="834117"/>
                </a:lnTo>
                <a:lnTo>
                  <a:pt x="0" y="0"/>
                </a:lnTo>
                <a:close/>
              </a:path>
            </a:pathLst>
          </a:custGeom>
          <a:solidFill>
            <a:schemeClr val="accent5">
              <a:lumMod val="5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232" tIns="44704" rIns="78232" bIns="44704" numCol="1" spcCol="1270" anchor="ctr" anchorCtr="0">
            <a:noAutofit/>
          </a:bodyPr>
          <a:lstStyle/>
          <a:p>
            <a:pPr lvl="0" algn="ctr" defTabSz="488950" rtl="0">
              <a:lnSpc>
                <a:spcPct val="90000"/>
              </a:lnSpc>
              <a:spcBef>
                <a:spcPct val="0"/>
              </a:spcBef>
              <a:spcAft>
                <a:spcPct val="35000"/>
              </a:spcAft>
            </a:pPr>
            <a:r>
              <a:rPr lang="vi-VN" sz="2400" kern="1200" dirty="0" smtClean="0"/>
              <a:t>A. Tăng cường thông khí khu vực nhà ở bằng cách mở các cửa ra vào và cửa sổ.</a:t>
            </a:r>
            <a:endParaRPr lang="en-US" sz="2400" kern="1200" dirty="0"/>
          </a:p>
        </p:txBody>
      </p:sp>
      <p:sp>
        <p:nvSpPr>
          <p:cNvPr id="8" name="Freeform 7"/>
          <p:cNvSpPr/>
          <p:nvPr/>
        </p:nvSpPr>
        <p:spPr>
          <a:xfrm>
            <a:off x="3318271" y="3428998"/>
            <a:ext cx="2507456" cy="2819402"/>
          </a:xfrm>
          <a:custGeom>
            <a:avLst/>
            <a:gdLst>
              <a:gd name="connsiteX0" fmla="*/ 0 w 2507456"/>
              <a:gd name="connsiteY0" fmla="*/ 0 h 834117"/>
              <a:gd name="connsiteX1" fmla="*/ 2507456 w 2507456"/>
              <a:gd name="connsiteY1" fmla="*/ 0 h 834117"/>
              <a:gd name="connsiteX2" fmla="*/ 2507456 w 2507456"/>
              <a:gd name="connsiteY2" fmla="*/ 834117 h 834117"/>
              <a:gd name="connsiteX3" fmla="*/ 0 w 2507456"/>
              <a:gd name="connsiteY3" fmla="*/ 834117 h 834117"/>
              <a:gd name="connsiteX4" fmla="*/ 0 w 2507456"/>
              <a:gd name="connsiteY4" fmla="*/ 0 h 8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834117">
                <a:moveTo>
                  <a:pt x="0" y="0"/>
                </a:moveTo>
                <a:lnTo>
                  <a:pt x="2507456" y="0"/>
                </a:lnTo>
                <a:lnTo>
                  <a:pt x="2507456" y="834117"/>
                </a:lnTo>
                <a:lnTo>
                  <a:pt x="0" y="834117"/>
                </a:lnTo>
                <a:lnTo>
                  <a:pt x="0" y="0"/>
                </a:lnTo>
                <a:close/>
              </a:path>
            </a:pathLst>
          </a:custGeom>
          <a:solidFill>
            <a:schemeClr val="accent6">
              <a:lumMod val="5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232" tIns="44704" rIns="78232" bIns="44704" numCol="1" spcCol="1270" anchor="ctr" anchorCtr="0">
            <a:noAutofit/>
          </a:bodyPr>
          <a:lstStyle/>
          <a:p>
            <a:pPr lvl="0" algn="ctr" defTabSz="488950" rtl="0">
              <a:lnSpc>
                <a:spcPct val="90000"/>
              </a:lnSpc>
              <a:spcBef>
                <a:spcPct val="0"/>
              </a:spcBef>
              <a:spcAft>
                <a:spcPct val="35000"/>
              </a:spcAft>
            </a:pPr>
            <a:r>
              <a:rPr lang="vi-VN" sz="2400" kern="1200" dirty="0" smtClean="0"/>
              <a:t>B. Tăng cường sử dụng điều hòa để tăng nhiệt độ trong phòng.</a:t>
            </a:r>
            <a:endParaRPr lang="en-US" sz="2400" kern="1200" dirty="0"/>
          </a:p>
        </p:txBody>
      </p:sp>
      <p:sp>
        <p:nvSpPr>
          <p:cNvPr id="10" name="Freeform 9"/>
          <p:cNvSpPr/>
          <p:nvPr/>
        </p:nvSpPr>
        <p:spPr>
          <a:xfrm>
            <a:off x="6176771" y="3428998"/>
            <a:ext cx="2507456" cy="2819402"/>
          </a:xfrm>
          <a:custGeom>
            <a:avLst/>
            <a:gdLst>
              <a:gd name="connsiteX0" fmla="*/ 0 w 2507456"/>
              <a:gd name="connsiteY0" fmla="*/ 0 h 834117"/>
              <a:gd name="connsiteX1" fmla="*/ 2507456 w 2507456"/>
              <a:gd name="connsiteY1" fmla="*/ 0 h 834117"/>
              <a:gd name="connsiteX2" fmla="*/ 2507456 w 2507456"/>
              <a:gd name="connsiteY2" fmla="*/ 834117 h 834117"/>
              <a:gd name="connsiteX3" fmla="*/ 0 w 2507456"/>
              <a:gd name="connsiteY3" fmla="*/ 834117 h 834117"/>
              <a:gd name="connsiteX4" fmla="*/ 0 w 2507456"/>
              <a:gd name="connsiteY4" fmla="*/ 0 h 8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834117">
                <a:moveTo>
                  <a:pt x="0" y="0"/>
                </a:moveTo>
                <a:lnTo>
                  <a:pt x="2507456" y="0"/>
                </a:lnTo>
                <a:lnTo>
                  <a:pt x="2507456" y="834117"/>
                </a:lnTo>
                <a:lnTo>
                  <a:pt x="0" y="834117"/>
                </a:lnTo>
                <a:lnTo>
                  <a:pt x="0" y="0"/>
                </a:lnTo>
                <a:close/>
              </a:path>
            </a:pathLst>
          </a:custGeom>
          <a:solidFill>
            <a:srgbClr val="00206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232" tIns="44704" rIns="78232" bIns="44704" numCol="1" spcCol="1270" anchor="ctr" anchorCtr="0">
            <a:noAutofit/>
          </a:bodyPr>
          <a:lstStyle/>
          <a:p>
            <a:pPr lvl="0" algn="ctr" defTabSz="488950" rtl="0">
              <a:lnSpc>
                <a:spcPct val="90000"/>
              </a:lnSpc>
              <a:spcBef>
                <a:spcPct val="0"/>
              </a:spcBef>
              <a:spcAft>
                <a:spcPct val="35000"/>
              </a:spcAft>
            </a:pPr>
            <a:r>
              <a:rPr lang="vi-VN" sz="2000" kern="1200" dirty="0" smtClean="0"/>
              <a:t>C. Thường xuyên lau nền nhà, tay nắm cửa và bề mặt các đồ vật trong nhà bằng các chất tẩy rửa thông thường, như xà phòng và các dung dịch khử khuẩn thông thường khác.</a:t>
            </a:r>
            <a:endParaRPr lang="en-US" sz="2000" kern="1200" dirty="0"/>
          </a:p>
        </p:txBody>
      </p:sp>
    </p:spTree>
    <p:extLst>
      <p:ext uri="{BB962C8B-B14F-4D97-AF65-F5344CB8AC3E}">
        <p14:creationId xmlns:p14="http://schemas.microsoft.com/office/powerpoint/2010/main" val="22244535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8"/>
                                        </p:tgtEl>
                                        <p:attrNameLst>
                                          <p:attrName>r</p:attrName>
                                        </p:attrNameLst>
                                      </p:cBhvr>
                                    </p:animRot>
                                  </p:childTnLst>
                                  <p:subTnLst>
                                    <p:audio>
                                      <p:cMediaNode>
                                        <p:cTn display="0" masterRel="sameClick">
                                          <p:stCondLst>
                                            <p:cond evt="begin" delay="0">
                                              <p:tn val="10"/>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10"/>
                                        </p:tgtEl>
                                        <p:attrNameLst>
                                          <p:attrName>r</p:attrName>
                                        </p:attrNameLst>
                                      </p:cBhvr>
                                    </p:animRot>
                                  </p:childTnLst>
                                  <p:subTnLst>
                                    <p:audio>
                                      <p:cMediaNode>
                                        <p:cTn display="0" masterRel="sameClick">
                                          <p:stCondLst>
                                            <p:cond evt="begin" delay="0">
                                              <p:tn val="1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0"/>
                  </p:tgtEl>
                </p:cond>
              </p:nextCondLst>
            </p:seq>
          </p:childTnLst>
        </p:cTn>
      </p:par>
    </p:tnLst>
    <p:bldLst>
      <p:bldP spid="6" grpId="0" animBg="1"/>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8229600" cy="1295400"/>
          </a:xfrm>
        </p:spPr>
        <p:txBody>
          <a:bodyPr>
            <a:noAutofit/>
          </a:bodyPr>
          <a:lstStyle/>
          <a:p>
            <a:pPr algn="l"/>
            <a:r>
              <a:rPr lang="vi-VN" sz="3200" u="sng" dirty="0">
                <a:latin typeface="Times New Roman (Headings)"/>
              </a:rPr>
              <a:t>Câu </a:t>
            </a:r>
            <a:r>
              <a:rPr lang="vi-VN" sz="3200" u="sng" dirty="0" smtClean="0">
                <a:latin typeface="Times New Roman (Headings)"/>
              </a:rPr>
              <a:t>1</a:t>
            </a:r>
            <a:r>
              <a:rPr lang="en-US" sz="3200" u="sng" dirty="0" smtClean="0">
                <a:latin typeface="Times New Roman (Headings)"/>
              </a:rPr>
              <a:t>1</a:t>
            </a:r>
            <a:r>
              <a:rPr lang="vi-VN" sz="3200" u="sng" dirty="0" smtClean="0">
                <a:latin typeface="Times New Roman (Headings)"/>
              </a:rPr>
              <a:t>: </a:t>
            </a:r>
            <a:r>
              <a:rPr lang="vi-VN" sz="3200" dirty="0"/>
              <a:t>Làm thế nào để phân biệt đâu là trường hợp “nghi nhiễm” với trường hợp “nhiễm” virus Covid-19?</a:t>
            </a:r>
            <a:endParaRPr lang="en-US" sz="3200" dirty="0"/>
          </a:p>
        </p:txBody>
      </p:sp>
      <p:sp>
        <p:nvSpPr>
          <p:cNvPr id="10" name="Freeform 9"/>
          <p:cNvSpPr/>
          <p:nvPr/>
        </p:nvSpPr>
        <p:spPr>
          <a:xfrm>
            <a:off x="457200" y="3429000"/>
            <a:ext cx="8382000" cy="914400"/>
          </a:xfrm>
          <a:custGeom>
            <a:avLst/>
            <a:gdLst>
              <a:gd name="connsiteX0" fmla="*/ 0 w 8229600"/>
              <a:gd name="connsiteY0" fmla="*/ 160476 h 962836"/>
              <a:gd name="connsiteX1" fmla="*/ 160476 w 8229600"/>
              <a:gd name="connsiteY1" fmla="*/ 0 h 962836"/>
              <a:gd name="connsiteX2" fmla="*/ 8069124 w 8229600"/>
              <a:gd name="connsiteY2" fmla="*/ 0 h 962836"/>
              <a:gd name="connsiteX3" fmla="*/ 8229600 w 8229600"/>
              <a:gd name="connsiteY3" fmla="*/ 160476 h 962836"/>
              <a:gd name="connsiteX4" fmla="*/ 8229600 w 8229600"/>
              <a:gd name="connsiteY4" fmla="*/ 802360 h 962836"/>
              <a:gd name="connsiteX5" fmla="*/ 8069124 w 8229600"/>
              <a:gd name="connsiteY5" fmla="*/ 962836 h 962836"/>
              <a:gd name="connsiteX6" fmla="*/ 160476 w 8229600"/>
              <a:gd name="connsiteY6" fmla="*/ 962836 h 962836"/>
              <a:gd name="connsiteX7" fmla="*/ 0 w 8229600"/>
              <a:gd name="connsiteY7" fmla="*/ 802360 h 962836"/>
              <a:gd name="connsiteX8" fmla="*/ 0 w 8229600"/>
              <a:gd name="connsiteY8" fmla="*/ 160476 h 962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962836">
                <a:moveTo>
                  <a:pt x="0" y="160476"/>
                </a:moveTo>
                <a:cubicBezTo>
                  <a:pt x="0" y="71848"/>
                  <a:pt x="71848" y="0"/>
                  <a:pt x="160476" y="0"/>
                </a:cubicBezTo>
                <a:lnTo>
                  <a:pt x="8069124" y="0"/>
                </a:lnTo>
                <a:cubicBezTo>
                  <a:pt x="8157752" y="0"/>
                  <a:pt x="8229600" y="71848"/>
                  <a:pt x="8229600" y="160476"/>
                </a:cubicBezTo>
                <a:lnTo>
                  <a:pt x="8229600" y="802360"/>
                </a:lnTo>
                <a:cubicBezTo>
                  <a:pt x="8229600" y="890988"/>
                  <a:pt x="8157752" y="962836"/>
                  <a:pt x="8069124" y="962836"/>
                </a:cubicBezTo>
                <a:lnTo>
                  <a:pt x="160476" y="962836"/>
                </a:lnTo>
                <a:cubicBezTo>
                  <a:pt x="71848" y="962836"/>
                  <a:pt x="0" y="890988"/>
                  <a:pt x="0" y="802360"/>
                </a:cubicBezTo>
                <a:lnTo>
                  <a:pt x="0" y="160476"/>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0342" tIns="100342" rIns="100342" bIns="100342" numCol="1" spcCol="1270" anchor="ctr" anchorCtr="0">
            <a:noAutofit/>
          </a:bodyPr>
          <a:lstStyle/>
          <a:p>
            <a:pPr lvl="0" algn="l" defTabSz="622300" rtl="0">
              <a:lnSpc>
                <a:spcPct val="90000"/>
              </a:lnSpc>
              <a:spcBef>
                <a:spcPct val="0"/>
              </a:spcBef>
              <a:spcAft>
                <a:spcPct val="35000"/>
              </a:spcAft>
            </a:pPr>
            <a:r>
              <a:rPr lang="vi-VN" sz="2000" kern="1200" dirty="0" smtClean="0"/>
              <a:t>A. Nghi nhiễm là những người đi từ vùng dịch về hoặc có tiếp xúc gần với người bệnh trong vòng 14 ngày mà có các triệu chứng sốt, ho, viêm đường hô hấp</a:t>
            </a:r>
            <a:endParaRPr lang="en-US" sz="2000" kern="1200" dirty="0"/>
          </a:p>
        </p:txBody>
      </p:sp>
      <p:sp>
        <p:nvSpPr>
          <p:cNvPr id="11" name="Freeform 10"/>
          <p:cNvSpPr/>
          <p:nvPr/>
        </p:nvSpPr>
        <p:spPr>
          <a:xfrm>
            <a:off x="457200" y="4419600"/>
            <a:ext cx="8382000" cy="1600200"/>
          </a:xfrm>
          <a:custGeom>
            <a:avLst/>
            <a:gdLst>
              <a:gd name="connsiteX0" fmla="*/ 0 w 8229600"/>
              <a:gd name="connsiteY0" fmla="*/ 160476 h 962836"/>
              <a:gd name="connsiteX1" fmla="*/ 160476 w 8229600"/>
              <a:gd name="connsiteY1" fmla="*/ 0 h 962836"/>
              <a:gd name="connsiteX2" fmla="*/ 8069124 w 8229600"/>
              <a:gd name="connsiteY2" fmla="*/ 0 h 962836"/>
              <a:gd name="connsiteX3" fmla="*/ 8229600 w 8229600"/>
              <a:gd name="connsiteY3" fmla="*/ 160476 h 962836"/>
              <a:gd name="connsiteX4" fmla="*/ 8229600 w 8229600"/>
              <a:gd name="connsiteY4" fmla="*/ 802360 h 962836"/>
              <a:gd name="connsiteX5" fmla="*/ 8069124 w 8229600"/>
              <a:gd name="connsiteY5" fmla="*/ 962836 h 962836"/>
              <a:gd name="connsiteX6" fmla="*/ 160476 w 8229600"/>
              <a:gd name="connsiteY6" fmla="*/ 962836 h 962836"/>
              <a:gd name="connsiteX7" fmla="*/ 0 w 8229600"/>
              <a:gd name="connsiteY7" fmla="*/ 802360 h 962836"/>
              <a:gd name="connsiteX8" fmla="*/ 0 w 8229600"/>
              <a:gd name="connsiteY8" fmla="*/ 160476 h 962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962836">
                <a:moveTo>
                  <a:pt x="0" y="160476"/>
                </a:moveTo>
                <a:cubicBezTo>
                  <a:pt x="0" y="71848"/>
                  <a:pt x="71848" y="0"/>
                  <a:pt x="160476" y="0"/>
                </a:cubicBezTo>
                <a:lnTo>
                  <a:pt x="8069124" y="0"/>
                </a:lnTo>
                <a:cubicBezTo>
                  <a:pt x="8157752" y="0"/>
                  <a:pt x="8229600" y="71848"/>
                  <a:pt x="8229600" y="160476"/>
                </a:cubicBezTo>
                <a:lnTo>
                  <a:pt x="8229600" y="802360"/>
                </a:lnTo>
                <a:cubicBezTo>
                  <a:pt x="8229600" y="890988"/>
                  <a:pt x="8157752" y="962836"/>
                  <a:pt x="8069124" y="962836"/>
                </a:cubicBezTo>
                <a:lnTo>
                  <a:pt x="160476" y="962836"/>
                </a:lnTo>
                <a:cubicBezTo>
                  <a:pt x="71848" y="962836"/>
                  <a:pt x="0" y="890988"/>
                  <a:pt x="0" y="802360"/>
                </a:cubicBezTo>
                <a:lnTo>
                  <a:pt x="0" y="160476"/>
                </a:lnTo>
                <a:close/>
              </a:path>
            </a:pathLst>
          </a:custGeom>
        </p:spPr>
        <p:style>
          <a:lnRef idx="2">
            <a:schemeClr val="lt1">
              <a:hueOff val="0"/>
              <a:satOff val="0"/>
              <a:lumOff val="0"/>
              <a:alphaOff val="0"/>
            </a:schemeClr>
          </a:lnRef>
          <a:fillRef idx="1">
            <a:schemeClr val="accent4">
              <a:hueOff val="-2232385"/>
              <a:satOff val="13449"/>
              <a:lumOff val="1078"/>
              <a:alphaOff val="0"/>
            </a:schemeClr>
          </a:fillRef>
          <a:effectRef idx="0">
            <a:schemeClr val="accent4">
              <a:hueOff val="-2232385"/>
              <a:satOff val="13449"/>
              <a:lumOff val="1078"/>
              <a:alphaOff val="0"/>
            </a:schemeClr>
          </a:effectRef>
          <a:fontRef idx="minor">
            <a:schemeClr val="lt1"/>
          </a:fontRef>
        </p:style>
        <p:txBody>
          <a:bodyPr spcFirstLastPara="0" vert="horz" wrap="square" lIns="100342" tIns="100342" rIns="100342" bIns="100342" numCol="1" spcCol="1270" anchor="ctr" anchorCtr="0">
            <a:noAutofit/>
          </a:bodyPr>
          <a:lstStyle/>
          <a:p>
            <a:pPr lvl="0" algn="l" defTabSz="622300" rtl="0">
              <a:lnSpc>
                <a:spcPct val="90000"/>
              </a:lnSpc>
              <a:spcBef>
                <a:spcPct val="0"/>
              </a:spcBef>
              <a:spcAft>
                <a:spcPct val="35000"/>
              </a:spcAft>
            </a:pPr>
            <a:r>
              <a:rPr lang="vi-VN" sz="2000" kern="1200" dirty="0" smtClean="0"/>
              <a:t>B. Nhiễm vi rút corona là sau khi cơ quan y tế lấy mẫu và xét nghiệm cho kết quả dương tính với vi rút corona. Được xét nghiệm chẩn đoán bằng kỹ thuật Real time RT - PCR với bệnh phẩm là dịch đường hô hấp, đờm, dịch nội khí quản được thu thập bằng tăm bông và bảo quản trong môi trường phù hợp</a:t>
            </a:r>
            <a:endParaRPr lang="en-US" sz="2000" kern="1200" dirty="0"/>
          </a:p>
        </p:txBody>
      </p:sp>
      <p:sp>
        <p:nvSpPr>
          <p:cNvPr id="12" name="Freeform 11"/>
          <p:cNvSpPr/>
          <p:nvPr/>
        </p:nvSpPr>
        <p:spPr>
          <a:xfrm>
            <a:off x="457200" y="6096000"/>
            <a:ext cx="8382000" cy="581836"/>
          </a:xfrm>
          <a:custGeom>
            <a:avLst/>
            <a:gdLst>
              <a:gd name="connsiteX0" fmla="*/ 0 w 8229600"/>
              <a:gd name="connsiteY0" fmla="*/ 160476 h 962836"/>
              <a:gd name="connsiteX1" fmla="*/ 160476 w 8229600"/>
              <a:gd name="connsiteY1" fmla="*/ 0 h 962836"/>
              <a:gd name="connsiteX2" fmla="*/ 8069124 w 8229600"/>
              <a:gd name="connsiteY2" fmla="*/ 0 h 962836"/>
              <a:gd name="connsiteX3" fmla="*/ 8229600 w 8229600"/>
              <a:gd name="connsiteY3" fmla="*/ 160476 h 962836"/>
              <a:gd name="connsiteX4" fmla="*/ 8229600 w 8229600"/>
              <a:gd name="connsiteY4" fmla="*/ 802360 h 962836"/>
              <a:gd name="connsiteX5" fmla="*/ 8069124 w 8229600"/>
              <a:gd name="connsiteY5" fmla="*/ 962836 h 962836"/>
              <a:gd name="connsiteX6" fmla="*/ 160476 w 8229600"/>
              <a:gd name="connsiteY6" fmla="*/ 962836 h 962836"/>
              <a:gd name="connsiteX7" fmla="*/ 0 w 8229600"/>
              <a:gd name="connsiteY7" fmla="*/ 802360 h 962836"/>
              <a:gd name="connsiteX8" fmla="*/ 0 w 8229600"/>
              <a:gd name="connsiteY8" fmla="*/ 160476 h 962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962836">
                <a:moveTo>
                  <a:pt x="0" y="160476"/>
                </a:moveTo>
                <a:cubicBezTo>
                  <a:pt x="0" y="71848"/>
                  <a:pt x="71848" y="0"/>
                  <a:pt x="160476" y="0"/>
                </a:cubicBezTo>
                <a:lnTo>
                  <a:pt x="8069124" y="0"/>
                </a:lnTo>
                <a:cubicBezTo>
                  <a:pt x="8157752" y="0"/>
                  <a:pt x="8229600" y="71848"/>
                  <a:pt x="8229600" y="160476"/>
                </a:cubicBezTo>
                <a:lnTo>
                  <a:pt x="8229600" y="802360"/>
                </a:lnTo>
                <a:cubicBezTo>
                  <a:pt x="8229600" y="890988"/>
                  <a:pt x="8157752" y="962836"/>
                  <a:pt x="8069124" y="962836"/>
                </a:cubicBezTo>
                <a:lnTo>
                  <a:pt x="160476" y="962836"/>
                </a:lnTo>
                <a:cubicBezTo>
                  <a:pt x="71848" y="962836"/>
                  <a:pt x="0" y="890988"/>
                  <a:pt x="0" y="802360"/>
                </a:cubicBezTo>
                <a:lnTo>
                  <a:pt x="0" y="160476"/>
                </a:lnTo>
                <a:close/>
              </a:path>
            </a:pathLst>
          </a:custGeom>
        </p:spPr>
        <p:style>
          <a:lnRef idx="2">
            <a:schemeClr val="lt1">
              <a:hueOff val="0"/>
              <a:satOff val="0"/>
              <a:lumOff val="0"/>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txBody>
          <a:bodyPr spcFirstLastPara="0" vert="horz" wrap="square" lIns="100342" tIns="100342" rIns="100342" bIns="100342" numCol="1" spcCol="1270" anchor="ctr" anchorCtr="0">
            <a:noAutofit/>
          </a:bodyPr>
          <a:lstStyle/>
          <a:p>
            <a:pPr lvl="0" algn="l" defTabSz="622300" rtl="0">
              <a:lnSpc>
                <a:spcPct val="90000"/>
              </a:lnSpc>
              <a:spcBef>
                <a:spcPct val="0"/>
              </a:spcBef>
              <a:spcAft>
                <a:spcPct val="35000"/>
              </a:spcAft>
            </a:pPr>
            <a:r>
              <a:rPr lang="vi-VN" sz="2000" kern="1200" dirty="0" smtClean="0"/>
              <a:t>C. Nhiễm vi rút corona là sau khi ở nơi đông người về bị sốt</a:t>
            </a:r>
            <a:endParaRPr lang="en-US" sz="2000" kern="1200" dirty="0"/>
          </a:p>
        </p:txBody>
      </p:sp>
    </p:spTree>
    <p:extLst>
      <p:ext uri="{BB962C8B-B14F-4D97-AF65-F5344CB8AC3E}">
        <p14:creationId xmlns:p14="http://schemas.microsoft.com/office/powerpoint/2010/main" val="198923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par>
                                <p:cTn id="11" presetID="31" presetClass="entr" presetSubtype="0" fill="hold" grpId="1" nodeType="with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par>
                                <p:cTn id="17" presetID="31" presetClass="entr" presetSubtype="0" fill="hold" grpId="1"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000" fill="hold"/>
                                        <p:tgtEl>
                                          <p:spTgt spid="12"/>
                                        </p:tgtEl>
                                        <p:attrNameLst>
                                          <p:attrName>ppt_w</p:attrName>
                                        </p:attrNameLst>
                                      </p:cBhvr>
                                      <p:tavLst>
                                        <p:tav tm="0">
                                          <p:val>
                                            <p:fltVal val="0"/>
                                          </p:val>
                                        </p:tav>
                                        <p:tav tm="100000">
                                          <p:val>
                                            <p:strVal val="#ppt_w"/>
                                          </p:val>
                                        </p:tav>
                                      </p:tavLst>
                                    </p:anim>
                                    <p:anim calcmode="lin" valueType="num">
                                      <p:cBhvr>
                                        <p:cTn id="20" dur="1000" fill="hold"/>
                                        <p:tgtEl>
                                          <p:spTgt spid="12"/>
                                        </p:tgtEl>
                                        <p:attrNameLst>
                                          <p:attrName>ppt_h</p:attrName>
                                        </p:attrNameLst>
                                      </p:cBhvr>
                                      <p:tavLst>
                                        <p:tav tm="0">
                                          <p:val>
                                            <p:fltVal val="0"/>
                                          </p:val>
                                        </p:tav>
                                        <p:tav tm="100000">
                                          <p:val>
                                            <p:strVal val="#ppt_h"/>
                                          </p:val>
                                        </p:tav>
                                      </p:tavLst>
                                    </p:anim>
                                    <p:anim calcmode="lin" valueType="num">
                                      <p:cBhvr>
                                        <p:cTn id="21" dur="1000" fill="hold"/>
                                        <p:tgtEl>
                                          <p:spTgt spid="12"/>
                                        </p:tgtEl>
                                        <p:attrNameLst>
                                          <p:attrName>style.rotation</p:attrName>
                                        </p:attrNameLst>
                                      </p:cBhvr>
                                      <p:tavLst>
                                        <p:tav tm="0">
                                          <p:val>
                                            <p:fltVal val="90"/>
                                          </p:val>
                                        </p:tav>
                                        <p:tav tm="100000">
                                          <p:val>
                                            <p:fltVal val="0"/>
                                          </p:val>
                                        </p:tav>
                                      </p:tavLst>
                                    </p:anim>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10"/>
                    </p:tgtEl>
                  </p:cond>
                </p:stCondLst>
                <p:endSync evt="end" delay="0">
                  <p:rtn val="all"/>
                </p:endSync>
                <p:childTnLst>
                  <p:par>
                    <p:cTn id="24" fill="hold">
                      <p:stCondLst>
                        <p:cond delay="0"/>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subTnLst>
                                    <p:audio>
                                      <p:cMediaNode>
                                        <p:cTn display="0" masterRel="sameClick">
                                          <p:stCondLst>
                                            <p:cond evt="begin" delay="0">
                                              <p:tn val="26"/>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0"/>
                  </p:tgtEl>
                </p:cond>
              </p:nextCondLst>
            </p:seq>
            <p:seq concurrent="1" nextAc="seek">
              <p:cTn id="29" restart="whenNotActive" fill="hold" evtFilter="cancelBubble" nodeType="interactiveSeq">
                <p:stCondLst>
                  <p:cond evt="onClick" delay="0">
                    <p:tgtEl>
                      <p:spTgt spid="11"/>
                    </p:tgtEl>
                  </p:cond>
                </p:stCondLst>
                <p:endSync evt="end" delay="0">
                  <p:rtn val="all"/>
                </p:endSync>
                <p:childTnLst>
                  <p:par>
                    <p:cTn id="30" fill="hold">
                      <p:stCondLst>
                        <p:cond delay="0"/>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subTnLst>
                                    <p:audio>
                                      <p:cMediaNode>
                                        <p:cTn display="0" masterRel="sameClick">
                                          <p:stCondLst>
                                            <p:cond evt="begin" delay="0">
                                              <p:tn val="32"/>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1"/>
                  </p:tgtEl>
                </p:cond>
              </p:nextCondLst>
            </p:seq>
            <p:seq concurrent="1" nextAc="seek">
              <p:cTn id="35" restart="whenNotActive" fill="hold" evtFilter="cancelBubble" nodeType="interactiveSeq">
                <p:stCondLst>
                  <p:cond evt="onClick" delay="0">
                    <p:tgtEl>
                      <p:spTgt spid="12"/>
                    </p:tgtEl>
                  </p:cond>
                </p:stCondLst>
                <p:endSync evt="end" delay="0">
                  <p:rtn val="all"/>
                </p:endSync>
                <p:childTnLst>
                  <p:par>
                    <p:cTn id="36" fill="hold">
                      <p:stCondLst>
                        <p:cond delay="0"/>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subTnLst>
                                    <p:audio>
                                      <p:cMediaNode>
                                        <p:cTn display="0" masterRel="sameClick">
                                          <p:stCondLst>
                                            <p:cond evt="begin" delay="0">
                                              <p:tn val="38"/>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12"/>
                  </p:tgtEl>
                </p:cond>
              </p:nextCondLst>
            </p:seq>
          </p:childTnLst>
        </p:cTn>
      </p:par>
    </p:tnLst>
    <p:bldLst>
      <p:bldP spid="10" grpId="0" animBg="1"/>
      <p:bldP spid="10" grpId="1" animBg="1"/>
      <p:bldP spid="11" grpId="0" animBg="1"/>
      <p:bldP spid="11" grpId="1" animBg="1"/>
      <p:bldP spid="12" grpId="0" animBg="1"/>
      <p:bldP spid="12"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1828800"/>
          </a:xfrm>
        </p:spPr>
        <p:txBody>
          <a:bodyPr>
            <a:normAutofit/>
          </a:bodyPr>
          <a:lstStyle/>
          <a:p>
            <a:pPr algn="l"/>
            <a:r>
              <a:rPr lang="vi-VN" sz="3600" u="sng" dirty="0"/>
              <a:t>Câu </a:t>
            </a:r>
            <a:r>
              <a:rPr lang="en-US" sz="3600" u="sng" dirty="0" smtClean="0"/>
              <a:t>12</a:t>
            </a:r>
            <a:r>
              <a:rPr lang="vi-VN" sz="3600" u="sng" dirty="0" smtClean="0"/>
              <a:t>: </a:t>
            </a:r>
            <a:r>
              <a:rPr lang="vi-VN" sz="3600" dirty="0"/>
              <a:t>Trước khi đến cơ sở y tế để được tư vấn, khám, chữa trị khi nghi nhiễm virus Corona, tôi có cần lưu ý gì không?</a:t>
            </a:r>
            <a:endParaRPr lang="en-US" sz="3600" dirty="0"/>
          </a:p>
        </p:txBody>
      </p:sp>
      <p:sp>
        <p:nvSpPr>
          <p:cNvPr id="6" name="Freeform 5"/>
          <p:cNvSpPr/>
          <p:nvPr/>
        </p:nvSpPr>
        <p:spPr>
          <a:xfrm>
            <a:off x="458223" y="3810000"/>
            <a:ext cx="2660302" cy="259080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6050" tIns="518160" rIns="146204" bIns="518160" numCol="1" spcCol="1270" anchor="ctr" anchorCtr="0">
            <a:noAutofit/>
          </a:bodyPr>
          <a:lstStyle/>
          <a:p>
            <a:pPr lvl="0" algn="ctr" defTabSz="1022350" rtl="0">
              <a:lnSpc>
                <a:spcPct val="90000"/>
              </a:lnSpc>
              <a:spcBef>
                <a:spcPct val="0"/>
              </a:spcBef>
              <a:spcAft>
                <a:spcPct val="35000"/>
              </a:spcAft>
            </a:pPr>
            <a:r>
              <a:rPr lang="vi-VN" sz="2300" kern="1200" dirty="0" smtClean="0"/>
              <a:t>A. Gọi điện trước để thông tin về các triệu chứng</a:t>
            </a:r>
            <a:endParaRPr lang="en-US" sz="2300" kern="1200" dirty="0"/>
          </a:p>
        </p:txBody>
      </p:sp>
      <p:sp>
        <p:nvSpPr>
          <p:cNvPr id="7" name="Freeform 6"/>
          <p:cNvSpPr/>
          <p:nvPr/>
        </p:nvSpPr>
        <p:spPr>
          <a:xfrm>
            <a:off x="3318049" y="3810000"/>
            <a:ext cx="2660302" cy="259080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2">
              <a:hueOff val="2340759"/>
              <a:satOff val="-2919"/>
              <a:lumOff val="686"/>
              <a:alphaOff val="0"/>
            </a:schemeClr>
          </a:fillRef>
          <a:effectRef idx="0">
            <a:schemeClr val="accent2">
              <a:hueOff val="2340759"/>
              <a:satOff val="-2919"/>
              <a:lumOff val="686"/>
              <a:alphaOff val="0"/>
            </a:schemeClr>
          </a:effectRef>
          <a:fontRef idx="minor">
            <a:schemeClr val="lt1"/>
          </a:fontRef>
        </p:style>
        <p:txBody>
          <a:bodyPr spcFirstLastPara="0" vert="horz" wrap="square" lIns="146050" tIns="518160" rIns="146204" bIns="518160" numCol="1" spcCol="1270" anchor="ctr" anchorCtr="0">
            <a:noAutofit/>
          </a:bodyPr>
          <a:lstStyle/>
          <a:p>
            <a:pPr lvl="0" algn="ctr" defTabSz="1022350" rtl="0">
              <a:lnSpc>
                <a:spcPct val="90000"/>
              </a:lnSpc>
              <a:spcBef>
                <a:spcPct val="0"/>
              </a:spcBef>
              <a:spcAft>
                <a:spcPct val="35000"/>
              </a:spcAft>
            </a:pPr>
            <a:r>
              <a:rPr lang="vi-VN" sz="2300" kern="1200" dirty="0" smtClean="0"/>
              <a:t>B. Gọi điện trước để thông tin về lịch trình di chuyển trong thời gian gần đâ</a:t>
            </a:r>
            <a:r>
              <a:rPr lang="en-US" sz="2300" kern="1200" dirty="0" smtClean="0"/>
              <a:t>y</a:t>
            </a:r>
            <a:endParaRPr lang="en-US" sz="2300" kern="1200" dirty="0"/>
          </a:p>
        </p:txBody>
      </p:sp>
      <p:sp>
        <p:nvSpPr>
          <p:cNvPr id="8" name="Freeform 7"/>
          <p:cNvSpPr/>
          <p:nvPr/>
        </p:nvSpPr>
        <p:spPr>
          <a:xfrm>
            <a:off x="6177874" y="3810000"/>
            <a:ext cx="2660302" cy="259080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2">
              <a:hueOff val="4681519"/>
              <a:satOff val="-5839"/>
              <a:lumOff val="1373"/>
              <a:alphaOff val="0"/>
            </a:schemeClr>
          </a:fillRef>
          <a:effectRef idx="0">
            <a:schemeClr val="accent2">
              <a:hueOff val="4681519"/>
              <a:satOff val="-5839"/>
              <a:lumOff val="1373"/>
              <a:alphaOff val="0"/>
            </a:schemeClr>
          </a:effectRef>
          <a:fontRef idx="minor">
            <a:schemeClr val="lt1"/>
          </a:fontRef>
        </p:style>
        <p:txBody>
          <a:bodyPr spcFirstLastPara="0" vert="horz" wrap="square" lIns="146050" tIns="518160" rIns="146204" bIns="518160" numCol="1" spcCol="1270" anchor="ctr" anchorCtr="0">
            <a:noAutofit/>
          </a:bodyPr>
          <a:lstStyle/>
          <a:p>
            <a:pPr lvl="0" algn="ctr" defTabSz="1022350" rtl="0">
              <a:lnSpc>
                <a:spcPct val="90000"/>
              </a:lnSpc>
              <a:spcBef>
                <a:spcPct val="0"/>
              </a:spcBef>
              <a:spcAft>
                <a:spcPct val="35000"/>
              </a:spcAft>
            </a:pPr>
            <a:r>
              <a:rPr lang="vi-VN" sz="2300" kern="1200" dirty="0" smtClean="0"/>
              <a:t>C. Đến thẳng cơ sở y tế mà không cần báo trước</a:t>
            </a:r>
            <a:endParaRPr lang="en-US" sz="2300" kern="1200" dirty="0"/>
          </a:p>
        </p:txBody>
      </p:sp>
    </p:spTree>
    <p:extLst>
      <p:ext uri="{BB962C8B-B14F-4D97-AF65-F5344CB8AC3E}">
        <p14:creationId xmlns:p14="http://schemas.microsoft.com/office/powerpoint/2010/main" val="187318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2" nodeType="click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2" nodeType="withEffect">
                                  <p:stCondLst>
                                    <p:cond delay="0"/>
                                  </p:stCondLst>
                                  <p:iterate type="lt">
                                    <p:tmPct val="0"/>
                                  </p:iterate>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grpId="2" nodeType="withEffect">
                                  <p:stCondLst>
                                    <p:cond delay="0"/>
                                  </p:stCondLst>
                                  <p:iterate type="lt">
                                    <p:tmPct val="0"/>
                                  </p:iterate>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6"/>
                    </p:tgtEl>
                  </p:cond>
                </p:stCondLst>
                <p:endSync evt="end" delay="0">
                  <p:rtn val="all"/>
                </p:endSync>
                <p:childTnLst>
                  <p:par>
                    <p:cTn id="15" fill="hold">
                      <p:stCondLst>
                        <p:cond delay="0"/>
                      </p:stCondLst>
                      <p:childTnLst>
                        <p:par>
                          <p:cTn id="16" fill="hold">
                            <p:stCondLst>
                              <p:cond delay="0"/>
                            </p:stCondLst>
                            <p:childTnLst>
                              <p:par>
                                <p:cTn id="17" presetID="45" presetClass="entr" presetSubtype="0" fill="hold" grpId="0" nodeType="clickEffect">
                                  <p:stCondLst>
                                    <p:cond delay="0"/>
                                  </p:stCondLst>
                                  <p:iterate type="lt">
                                    <p:tmPct val="0"/>
                                  </p:iterate>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ppt_w</p:attrName>
                                        </p:attrNameLst>
                                      </p:cBhvr>
                                      <p:tavLst>
                                        <p:tav tm="0" fmla="#ppt_w*sin(2.5*pi*$)">
                                          <p:val>
                                            <p:fltVal val="0"/>
                                          </p:val>
                                        </p:tav>
                                        <p:tav tm="100000">
                                          <p:val>
                                            <p:fltVal val="1"/>
                                          </p:val>
                                        </p:tav>
                                      </p:tavLst>
                                    </p:anim>
                                    <p:anim calcmode="lin" valueType="num">
                                      <p:cBhvr>
                                        <p:cTn id="21" dur="20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22" restart="whenNotActive" fill="hold" evtFilter="cancelBubble" nodeType="interactiveSeq">
                <p:stCondLst>
                  <p:cond evt="onClick" delay="0">
                    <p:tgtEl>
                      <p:spTgt spid="7"/>
                    </p:tgtEl>
                  </p:cond>
                </p:stCondLst>
                <p:endSync evt="end" delay="0">
                  <p:rtn val="all"/>
                </p:endSync>
                <p:childTnLst>
                  <p:par>
                    <p:cTn id="23" fill="hold">
                      <p:stCondLst>
                        <p:cond delay="0"/>
                      </p:stCondLst>
                      <p:childTnLst>
                        <p:par>
                          <p:cTn id="24" fill="hold">
                            <p:stCondLst>
                              <p:cond delay="0"/>
                            </p:stCondLst>
                            <p:childTnLst>
                              <p:par>
                                <p:cTn id="25" presetID="45" presetClass="entr" presetSubtype="0" fill="hold" grpId="0" nodeType="clickEffect">
                                  <p:stCondLst>
                                    <p:cond delay="0"/>
                                  </p:stCondLst>
                                  <p:iterate type="lt">
                                    <p:tmPct val="0"/>
                                  </p:iterate>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ppt_w</p:attrName>
                                        </p:attrNameLst>
                                      </p:cBhvr>
                                      <p:tavLst>
                                        <p:tav tm="0" fmla="#ppt_w*sin(2.5*pi*$)">
                                          <p:val>
                                            <p:fltVal val="0"/>
                                          </p:val>
                                        </p:tav>
                                        <p:tav tm="100000">
                                          <p:val>
                                            <p:fltVal val="1"/>
                                          </p:val>
                                        </p:tav>
                                      </p:tavLst>
                                    </p:anim>
                                    <p:anim calcmode="lin" valueType="num">
                                      <p:cBhvr>
                                        <p:cTn id="29" dur="2000" fill="hold"/>
                                        <p:tgtEl>
                                          <p:spTgt spid="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45" presetClass="entr" presetSubtype="0" fill="hold" grpId="0" nodeType="clickEffect">
                                  <p:stCondLst>
                                    <p:cond delay="0"/>
                                  </p:stCondLst>
                                  <p:iterate type="lt">
                                    <p:tmPct val="0"/>
                                  </p:iterate>
                                  <p:childTnLst>
                                    <p:set>
                                      <p:cBhvr>
                                        <p:cTn id="34" dur="1" fill="hold">
                                          <p:stCondLst>
                                            <p:cond delay="0"/>
                                          </p:stCondLst>
                                        </p:cTn>
                                        <p:tgtEl>
                                          <p:spTgt spid="8"/>
                                        </p:tgtEl>
                                        <p:attrNameLst>
                                          <p:attrName>style.visibility</p:attrName>
                                        </p:attrNameLst>
                                      </p:cBhvr>
                                      <p:to>
                                        <p:strVal val="visible"/>
                                      </p:to>
                                    </p:set>
                                    <p:animEffect transition="in" filter="fade">
                                      <p:cBhvr>
                                        <p:cTn id="35" dur="2000"/>
                                        <p:tgtEl>
                                          <p:spTgt spid="8"/>
                                        </p:tgtEl>
                                      </p:cBhvr>
                                    </p:animEffect>
                                    <p:anim calcmode="lin" valueType="num">
                                      <p:cBhvr>
                                        <p:cTn id="36" dur="2000" fill="hold"/>
                                        <p:tgtEl>
                                          <p:spTgt spid="8"/>
                                        </p:tgtEl>
                                        <p:attrNameLst>
                                          <p:attrName>ppt_w</p:attrName>
                                        </p:attrNameLst>
                                      </p:cBhvr>
                                      <p:tavLst>
                                        <p:tav tm="0" fmla="#ppt_w*sin(2.5*pi*$)">
                                          <p:val>
                                            <p:fltVal val="0"/>
                                          </p:val>
                                        </p:tav>
                                        <p:tav tm="100000">
                                          <p:val>
                                            <p:fltVal val="1"/>
                                          </p:val>
                                        </p:tav>
                                      </p:tavLst>
                                    </p:anim>
                                    <p:anim calcmode="lin" valueType="num">
                                      <p:cBhvr>
                                        <p:cTn id="37" dur="2000" fill="hold"/>
                                        <p:tgtEl>
                                          <p:spTgt spid="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3"/>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8"/>
                  </p:tgtEl>
                </p:cond>
              </p:nextCondLst>
            </p:seq>
          </p:childTnLst>
        </p:cTn>
      </p:par>
    </p:tnLst>
    <p:bldLst>
      <p:bldP spid="6" grpId="0" animBg="1"/>
      <p:bldP spid="6" grpId="2" animBg="1"/>
      <p:bldP spid="7" grpId="0" animBg="1"/>
      <p:bldP spid="7" grpId="2" animBg="1"/>
      <p:bldP spid="8" grpId="0" animBg="1"/>
      <p:bldP spid="8"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869" y="2362200"/>
            <a:ext cx="8382000" cy="1143000"/>
          </a:xfrm>
        </p:spPr>
        <p:txBody>
          <a:bodyPr>
            <a:normAutofit fontScale="90000"/>
          </a:bodyPr>
          <a:lstStyle/>
          <a:p>
            <a:pPr algn="l"/>
            <a:r>
              <a:rPr lang="vi-VN" sz="3600" u="sng" dirty="0"/>
              <a:t>Câu </a:t>
            </a:r>
            <a:r>
              <a:rPr lang="en-US" sz="3600" u="sng" dirty="0" smtClean="0"/>
              <a:t>1</a:t>
            </a:r>
            <a:r>
              <a:rPr lang="vi-VN" sz="3600" u="sng" dirty="0" smtClean="0"/>
              <a:t>3</a:t>
            </a:r>
            <a:r>
              <a:rPr lang="vi-VN" sz="3600" u="sng" dirty="0"/>
              <a:t>: </a:t>
            </a:r>
            <a:r>
              <a:rPr lang="vi-VN" sz="3600" dirty="0"/>
              <a:t>Virus Covid-19 có thể lây nhiễm như thế nào trong môi trường lớp học, giảng đường?</a:t>
            </a:r>
            <a:r>
              <a:rPr lang="vi-VN" dirty="0"/>
              <a:t/>
            </a:r>
            <a:br>
              <a:rPr lang="vi-VN" dirty="0"/>
            </a:br>
            <a:endParaRPr lang="en-US" dirty="0"/>
          </a:p>
        </p:txBody>
      </p:sp>
      <p:sp>
        <p:nvSpPr>
          <p:cNvPr id="25" name="Freeform 24"/>
          <p:cNvSpPr/>
          <p:nvPr/>
        </p:nvSpPr>
        <p:spPr>
          <a:xfrm>
            <a:off x="1219200" y="2743200"/>
            <a:ext cx="1695403" cy="3657600"/>
          </a:xfrm>
          <a:custGeom>
            <a:avLst/>
            <a:gdLst>
              <a:gd name="connsiteX0" fmla="*/ 0 w 1117327"/>
              <a:gd name="connsiteY0" fmla="*/ 111733 h 1754326"/>
              <a:gd name="connsiteX1" fmla="*/ 111733 w 1117327"/>
              <a:gd name="connsiteY1" fmla="*/ 0 h 1754326"/>
              <a:gd name="connsiteX2" fmla="*/ 1005594 w 1117327"/>
              <a:gd name="connsiteY2" fmla="*/ 0 h 1754326"/>
              <a:gd name="connsiteX3" fmla="*/ 1117327 w 1117327"/>
              <a:gd name="connsiteY3" fmla="*/ 111733 h 1754326"/>
              <a:gd name="connsiteX4" fmla="*/ 1117327 w 1117327"/>
              <a:gd name="connsiteY4" fmla="*/ 1642593 h 1754326"/>
              <a:gd name="connsiteX5" fmla="*/ 1005594 w 1117327"/>
              <a:gd name="connsiteY5" fmla="*/ 1754326 h 1754326"/>
              <a:gd name="connsiteX6" fmla="*/ 111733 w 1117327"/>
              <a:gd name="connsiteY6" fmla="*/ 1754326 h 1754326"/>
              <a:gd name="connsiteX7" fmla="*/ 0 w 1117327"/>
              <a:gd name="connsiteY7" fmla="*/ 1642593 h 1754326"/>
              <a:gd name="connsiteX8" fmla="*/ 0 w 1117327"/>
              <a:gd name="connsiteY8" fmla="*/ 111733 h 175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7327" h="1754326">
                <a:moveTo>
                  <a:pt x="0" y="111733"/>
                </a:moveTo>
                <a:cubicBezTo>
                  <a:pt x="0" y="50025"/>
                  <a:pt x="50025" y="0"/>
                  <a:pt x="111733" y="0"/>
                </a:cubicBezTo>
                <a:lnTo>
                  <a:pt x="1005594" y="0"/>
                </a:lnTo>
                <a:cubicBezTo>
                  <a:pt x="1067302" y="0"/>
                  <a:pt x="1117327" y="50025"/>
                  <a:pt x="1117327" y="111733"/>
                </a:cubicBezTo>
                <a:lnTo>
                  <a:pt x="1117327" y="1642593"/>
                </a:lnTo>
                <a:cubicBezTo>
                  <a:pt x="1117327" y="1704301"/>
                  <a:pt x="1067302" y="1754326"/>
                  <a:pt x="1005594" y="1754326"/>
                </a:cubicBezTo>
                <a:lnTo>
                  <a:pt x="111733" y="1754326"/>
                </a:lnTo>
                <a:cubicBezTo>
                  <a:pt x="50025" y="1754326"/>
                  <a:pt x="0" y="1704301"/>
                  <a:pt x="0" y="1642593"/>
                </a:cubicBezTo>
                <a:lnTo>
                  <a:pt x="0" y="111733"/>
                </a:lnTo>
                <a:close/>
              </a:path>
            </a:pathLst>
          </a:custGeom>
          <a:solidFill>
            <a:srgbClr val="FF3399"/>
          </a:solidFill>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6896" tIns="758626" rIns="56896" bIns="407762" numCol="1" spcCol="1270" anchor="ctr" anchorCtr="0">
            <a:noAutofit/>
            <a:sp3d extrusionH="28000" prstMaterial="matte"/>
          </a:bodyPr>
          <a:lstStyle/>
          <a:p>
            <a:pPr lvl="0" algn="ctr" defTabSz="355600" rtl="0">
              <a:lnSpc>
                <a:spcPct val="90000"/>
              </a:lnSpc>
              <a:spcBef>
                <a:spcPct val="0"/>
              </a:spcBef>
              <a:spcAft>
                <a:spcPct val="35000"/>
              </a:spcAft>
            </a:pPr>
            <a:r>
              <a:rPr lang="vi-VN" sz="2400" kern="1200" dirty="0" smtClean="0"/>
              <a:t>A. Lây do tiếp xúc trực tiếp với người bệnh</a:t>
            </a:r>
            <a:endParaRPr lang="en-US" sz="2400" kern="1200" dirty="0"/>
          </a:p>
        </p:txBody>
      </p:sp>
      <p:sp>
        <p:nvSpPr>
          <p:cNvPr id="27" name="Freeform 26"/>
          <p:cNvSpPr/>
          <p:nvPr/>
        </p:nvSpPr>
        <p:spPr>
          <a:xfrm>
            <a:off x="2965466" y="2743200"/>
            <a:ext cx="1695403" cy="3657600"/>
          </a:xfrm>
          <a:custGeom>
            <a:avLst/>
            <a:gdLst>
              <a:gd name="connsiteX0" fmla="*/ 0 w 1117327"/>
              <a:gd name="connsiteY0" fmla="*/ 111733 h 1754326"/>
              <a:gd name="connsiteX1" fmla="*/ 111733 w 1117327"/>
              <a:gd name="connsiteY1" fmla="*/ 0 h 1754326"/>
              <a:gd name="connsiteX2" fmla="*/ 1005594 w 1117327"/>
              <a:gd name="connsiteY2" fmla="*/ 0 h 1754326"/>
              <a:gd name="connsiteX3" fmla="*/ 1117327 w 1117327"/>
              <a:gd name="connsiteY3" fmla="*/ 111733 h 1754326"/>
              <a:gd name="connsiteX4" fmla="*/ 1117327 w 1117327"/>
              <a:gd name="connsiteY4" fmla="*/ 1642593 h 1754326"/>
              <a:gd name="connsiteX5" fmla="*/ 1005594 w 1117327"/>
              <a:gd name="connsiteY5" fmla="*/ 1754326 h 1754326"/>
              <a:gd name="connsiteX6" fmla="*/ 111733 w 1117327"/>
              <a:gd name="connsiteY6" fmla="*/ 1754326 h 1754326"/>
              <a:gd name="connsiteX7" fmla="*/ 0 w 1117327"/>
              <a:gd name="connsiteY7" fmla="*/ 1642593 h 1754326"/>
              <a:gd name="connsiteX8" fmla="*/ 0 w 1117327"/>
              <a:gd name="connsiteY8" fmla="*/ 111733 h 175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7327" h="1754326">
                <a:moveTo>
                  <a:pt x="0" y="111733"/>
                </a:moveTo>
                <a:cubicBezTo>
                  <a:pt x="0" y="50025"/>
                  <a:pt x="50025" y="0"/>
                  <a:pt x="111733" y="0"/>
                </a:cubicBezTo>
                <a:lnTo>
                  <a:pt x="1005594" y="0"/>
                </a:lnTo>
                <a:cubicBezTo>
                  <a:pt x="1067302" y="0"/>
                  <a:pt x="1117327" y="50025"/>
                  <a:pt x="1117327" y="111733"/>
                </a:cubicBezTo>
                <a:lnTo>
                  <a:pt x="1117327" y="1642593"/>
                </a:lnTo>
                <a:cubicBezTo>
                  <a:pt x="1117327" y="1704301"/>
                  <a:pt x="1067302" y="1754326"/>
                  <a:pt x="1005594" y="1754326"/>
                </a:cubicBezTo>
                <a:lnTo>
                  <a:pt x="111733" y="1754326"/>
                </a:lnTo>
                <a:cubicBezTo>
                  <a:pt x="50025" y="1754326"/>
                  <a:pt x="0" y="1704301"/>
                  <a:pt x="0" y="1642593"/>
                </a:cubicBezTo>
                <a:lnTo>
                  <a:pt x="0" y="111733"/>
                </a:lnTo>
                <a:close/>
              </a:path>
            </a:pathLst>
          </a:custGeom>
          <a:solidFill>
            <a:srgbClr val="0070C0"/>
          </a:solidFill>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6896" tIns="758626" rIns="56896" bIns="407762" numCol="1" spcCol="1270" anchor="ctr" anchorCtr="0">
            <a:noAutofit/>
            <a:sp3d extrusionH="28000" prstMaterial="matte"/>
          </a:bodyPr>
          <a:lstStyle/>
          <a:p>
            <a:pPr lvl="0" algn="ctr" defTabSz="355600" rtl="0">
              <a:lnSpc>
                <a:spcPct val="90000"/>
              </a:lnSpc>
              <a:spcBef>
                <a:spcPct val="0"/>
              </a:spcBef>
              <a:spcAft>
                <a:spcPct val="35000"/>
              </a:spcAft>
            </a:pPr>
            <a:r>
              <a:rPr lang="vi-VN" sz="2400" kern="1200" dirty="0" smtClean="0"/>
              <a:t>B. Lây qua các giọt nước bọt, dịch của người bệnh bắn vào không khí</a:t>
            </a:r>
            <a:endParaRPr lang="en-US" sz="2400" kern="1200" dirty="0"/>
          </a:p>
        </p:txBody>
      </p:sp>
      <p:sp>
        <p:nvSpPr>
          <p:cNvPr id="29" name="Freeform 28"/>
          <p:cNvSpPr/>
          <p:nvPr/>
        </p:nvSpPr>
        <p:spPr>
          <a:xfrm>
            <a:off x="4711731" y="2743200"/>
            <a:ext cx="1695403" cy="3657600"/>
          </a:xfrm>
          <a:custGeom>
            <a:avLst/>
            <a:gdLst>
              <a:gd name="connsiteX0" fmla="*/ 0 w 1117327"/>
              <a:gd name="connsiteY0" fmla="*/ 111733 h 1754326"/>
              <a:gd name="connsiteX1" fmla="*/ 111733 w 1117327"/>
              <a:gd name="connsiteY1" fmla="*/ 0 h 1754326"/>
              <a:gd name="connsiteX2" fmla="*/ 1005594 w 1117327"/>
              <a:gd name="connsiteY2" fmla="*/ 0 h 1754326"/>
              <a:gd name="connsiteX3" fmla="*/ 1117327 w 1117327"/>
              <a:gd name="connsiteY3" fmla="*/ 111733 h 1754326"/>
              <a:gd name="connsiteX4" fmla="*/ 1117327 w 1117327"/>
              <a:gd name="connsiteY4" fmla="*/ 1642593 h 1754326"/>
              <a:gd name="connsiteX5" fmla="*/ 1005594 w 1117327"/>
              <a:gd name="connsiteY5" fmla="*/ 1754326 h 1754326"/>
              <a:gd name="connsiteX6" fmla="*/ 111733 w 1117327"/>
              <a:gd name="connsiteY6" fmla="*/ 1754326 h 1754326"/>
              <a:gd name="connsiteX7" fmla="*/ 0 w 1117327"/>
              <a:gd name="connsiteY7" fmla="*/ 1642593 h 1754326"/>
              <a:gd name="connsiteX8" fmla="*/ 0 w 1117327"/>
              <a:gd name="connsiteY8" fmla="*/ 111733 h 175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7327" h="1754326">
                <a:moveTo>
                  <a:pt x="0" y="111733"/>
                </a:moveTo>
                <a:cubicBezTo>
                  <a:pt x="0" y="50025"/>
                  <a:pt x="50025" y="0"/>
                  <a:pt x="111733" y="0"/>
                </a:cubicBezTo>
                <a:lnTo>
                  <a:pt x="1005594" y="0"/>
                </a:lnTo>
                <a:cubicBezTo>
                  <a:pt x="1067302" y="0"/>
                  <a:pt x="1117327" y="50025"/>
                  <a:pt x="1117327" y="111733"/>
                </a:cubicBezTo>
                <a:lnTo>
                  <a:pt x="1117327" y="1642593"/>
                </a:lnTo>
                <a:cubicBezTo>
                  <a:pt x="1117327" y="1704301"/>
                  <a:pt x="1067302" y="1754326"/>
                  <a:pt x="1005594" y="1754326"/>
                </a:cubicBezTo>
                <a:lnTo>
                  <a:pt x="111733" y="1754326"/>
                </a:lnTo>
                <a:cubicBezTo>
                  <a:pt x="50025" y="1754326"/>
                  <a:pt x="0" y="1704301"/>
                  <a:pt x="0" y="1642593"/>
                </a:cubicBezTo>
                <a:lnTo>
                  <a:pt x="0" y="111733"/>
                </a:lnTo>
                <a:close/>
              </a:path>
            </a:pathLst>
          </a:custGeom>
          <a:solidFill>
            <a:schemeClr val="accent2">
              <a:lumMod val="75000"/>
            </a:schemeClr>
          </a:solidFill>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6896" tIns="758626" rIns="56896" bIns="407762" numCol="1" spcCol="1270" anchor="ctr" anchorCtr="0">
            <a:noAutofit/>
            <a:sp3d extrusionH="28000" prstMaterial="matte"/>
          </a:bodyPr>
          <a:lstStyle/>
          <a:p>
            <a:pPr lvl="0" algn="ctr" defTabSz="355600" rtl="0">
              <a:lnSpc>
                <a:spcPct val="90000"/>
              </a:lnSpc>
              <a:spcBef>
                <a:spcPct val="0"/>
              </a:spcBef>
              <a:spcAft>
                <a:spcPct val="35000"/>
              </a:spcAft>
            </a:pPr>
            <a:r>
              <a:rPr lang="vi-VN" sz="2400" kern="1200" dirty="0" smtClean="0"/>
              <a:t>C. Lây do tiếp xúc với bề mặt vật dụng dính dịch, nước bọt của người bệnh</a:t>
            </a:r>
            <a:endParaRPr lang="en-US" sz="2400" kern="1200" dirty="0"/>
          </a:p>
        </p:txBody>
      </p:sp>
      <p:sp>
        <p:nvSpPr>
          <p:cNvPr id="31" name="Freeform 30"/>
          <p:cNvSpPr/>
          <p:nvPr/>
        </p:nvSpPr>
        <p:spPr>
          <a:xfrm>
            <a:off x="6457997" y="2743200"/>
            <a:ext cx="1695403" cy="3657600"/>
          </a:xfrm>
          <a:custGeom>
            <a:avLst/>
            <a:gdLst>
              <a:gd name="connsiteX0" fmla="*/ 0 w 1117327"/>
              <a:gd name="connsiteY0" fmla="*/ 111733 h 1754326"/>
              <a:gd name="connsiteX1" fmla="*/ 111733 w 1117327"/>
              <a:gd name="connsiteY1" fmla="*/ 0 h 1754326"/>
              <a:gd name="connsiteX2" fmla="*/ 1005594 w 1117327"/>
              <a:gd name="connsiteY2" fmla="*/ 0 h 1754326"/>
              <a:gd name="connsiteX3" fmla="*/ 1117327 w 1117327"/>
              <a:gd name="connsiteY3" fmla="*/ 111733 h 1754326"/>
              <a:gd name="connsiteX4" fmla="*/ 1117327 w 1117327"/>
              <a:gd name="connsiteY4" fmla="*/ 1642593 h 1754326"/>
              <a:gd name="connsiteX5" fmla="*/ 1005594 w 1117327"/>
              <a:gd name="connsiteY5" fmla="*/ 1754326 h 1754326"/>
              <a:gd name="connsiteX6" fmla="*/ 111733 w 1117327"/>
              <a:gd name="connsiteY6" fmla="*/ 1754326 h 1754326"/>
              <a:gd name="connsiteX7" fmla="*/ 0 w 1117327"/>
              <a:gd name="connsiteY7" fmla="*/ 1642593 h 1754326"/>
              <a:gd name="connsiteX8" fmla="*/ 0 w 1117327"/>
              <a:gd name="connsiteY8" fmla="*/ 111733 h 175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7327" h="1754326">
                <a:moveTo>
                  <a:pt x="0" y="111733"/>
                </a:moveTo>
                <a:cubicBezTo>
                  <a:pt x="0" y="50025"/>
                  <a:pt x="50025" y="0"/>
                  <a:pt x="111733" y="0"/>
                </a:cubicBezTo>
                <a:lnTo>
                  <a:pt x="1005594" y="0"/>
                </a:lnTo>
                <a:cubicBezTo>
                  <a:pt x="1067302" y="0"/>
                  <a:pt x="1117327" y="50025"/>
                  <a:pt x="1117327" y="111733"/>
                </a:cubicBezTo>
                <a:lnTo>
                  <a:pt x="1117327" y="1642593"/>
                </a:lnTo>
                <a:cubicBezTo>
                  <a:pt x="1117327" y="1704301"/>
                  <a:pt x="1067302" y="1754326"/>
                  <a:pt x="1005594" y="1754326"/>
                </a:cubicBezTo>
                <a:lnTo>
                  <a:pt x="111733" y="1754326"/>
                </a:lnTo>
                <a:cubicBezTo>
                  <a:pt x="50025" y="1754326"/>
                  <a:pt x="0" y="1704301"/>
                  <a:pt x="0" y="1642593"/>
                </a:cubicBezTo>
                <a:lnTo>
                  <a:pt x="0" y="111733"/>
                </a:lnTo>
                <a:close/>
              </a:path>
            </a:pathLst>
          </a:custGeom>
          <a:solidFill>
            <a:schemeClr val="accent6">
              <a:lumMod val="75000"/>
            </a:schemeClr>
          </a:solidFill>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6896" tIns="758626" rIns="56896" bIns="407762" numCol="1" spcCol="1270" anchor="ctr" anchorCtr="0">
            <a:noAutofit/>
            <a:sp3d extrusionH="28000" prstMaterial="matte"/>
          </a:bodyPr>
          <a:lstStyle/>
          <a:p>
            <a:pPr lvl="0" algn="ctr" defTabSz="355600" rtl="0">
              <a:lnSpc>
                <a:spcPct val="90000"/>
              </a:lnSpc>
              <a:spcBef>
                <a:spcPct val="0"/>
              </a:spcBef>
              <a:spcAft>
                <a:spcPct val="35000"/>
              </a:spcAft>
            </a:pPr>
            <a:r>
              <a:rPr lang="vi-VN" sz="2400" kern="1200" dirty="0" smtClean="0"/>
              <a:t>D. Lây qua phân của trẻ bị bệnh</a:t>
            </a:r>
            <a:endParaRPr lang="en-US" sz="2400" kern="1200" dirty="0"/>
          </a:p>
        </p:txBody>
      </p:sp>
      <p:sp>
        <p:nvSpPr>
          <p:cNvPr id="33" name="Left-Right Arrow 32"/>
          <p:cNvSpPr/>
          <p:nvPr/>
        </p:nvSpPr>
        <p:spPr>
          <a:xfrm>
            <a:off x="1495080" y="5669278"/>
            <a:ext cx="6382440" cy="548638"/>
          </a:xfrm>
          <a:prstGeom prst="leftRightArrow">
            <a:avLst/>
          </a:prstGeom>
          <a:scene3d>
            <a:camera prst="perspectiveRelaxed">
              <a:rot lat="19149996" lon="20104178" rev="1577324"/>
            </a:camera>
            <a:lightRig rig="soft" dir="t"/>
            <a:backdrop>
              <a:anchor x="0" y="0" z="-210000"/>
              <a:norm dx="0" dy="0" dz="914400"/>
              <a:up dx="0" dy="914400" dz="0"/>
            </a:backdrop>
          </a:scene3d>
          <a:sp3d prstMaterial="matte"/>
        </p:spPr>
        <p:style>
          <a:lnRef idx="0">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7283917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5"/>
                                        </p:tgtEl>
                                        <p:attrNameLst>
                                          <p:attrName>r</p:attrName>
                                        </p:attrNameLst>
                                      </p:cBhvr>
                                    </p:animRot>
                                    <p:animRot by="-240000">
                                      <p:cBhvr>
                                        <p:cTn id="7" dur="200" fill="hold">
                                          <p:stCondLst>
                                            <p:cond delay="200"/>
                                          </p:stCondLst>
                                        </p:cTn>
                                        <p:tgtEl>
                                          <p:spTgt spid="25"/>
                                        </p:tgtEl>
                                        <p:attrNameLst>
                                          <p:attrName>r</p:attrName>
                                        </p:attrNameLst>
                                      </p:cBhvr>
                                    </p:animRot>
                                    <p:animRot by="240000">
                                      <p:cBhvr>
                                        <p:cTn id="8" dur="200" fill="hold">
                                          <p:stCondLst>
                                            <p:cond delay="400"/>
                                          </p:stCondLst>
                                        </p:cTn>
                                        <p:tgtEl>
                                          <p:spTgt spid="25"/>
                                        </p:tgtEl>
                                        <p:attrNameLst>
                                          <p:attrName>r</p:attrName>
                                        </p:attrNameLst>
                                      </p:cBhvr>
                                    </p:animRot>
                                    <p:animRot by="-240000">
                                      <p:cBhvr>
                                        <p:cTn id="9" dur="200" fill="hold">
                                          <p:stCondLst>
                                            <p:cond delay="600"/>
                                          </p:stCondLst>
                                        </p:cTn>
                                        <p:tgtEl>
                                          <p:spTgt spid="25"/>
                                        </p:tgtEl>
                                        <p:attrNameLst>
                                          <p:attrName>r</p:attrName>
                                        </p:attrNameLst>
                                      </p:cBhvr>
                                    </p:animRot>
                                    <p:animRot by="120000">
                                      <p:cBhvr>
                                        <p:cTn id="10" dur="200" fill="hold">
                                          <p:stCondLst>
                                            <p:cond delay="800"/>
                                          </p:stCondLst>
                                        </p:cTn>
                                        <p:tgtEl>
                                          <p:spTgt spid="25"/>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5"/>
                  </p:tgtEl>
                </p:cond>
              </p:nextCondLst>
            </p:seq>
            <p:seq concurrent="1" nextAc="seek">
              <p:cTn id="11" restart="whenNotActive" fill="hold" evtFilter="cancelBubble" nodeType="interactiveSeq">
                <p:stCondLst>
                  <p:cond evt="onClick" delay="0">
                    <p:tgtEl>
                      <p:spTgt spid="27"/>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clickEffect">
                                  <p:stCondLst>
                                    <p:cond delay="0"/>
                                  </p:stCondLst>
                                  <p:childTnLst>
                                    <p:animRot by="120000">
                                      <p:cBhvr>
                                        <p:cTn id="15" dur="100" fill="hold">
                                          <p:stCondLst>
                                            <p:cond delay="0"/>
                                          </p:stCondLst>
                                        </p:cTn>
                                        <p:tgtEl>
                                          <p:spTgt spid="27"/>
                                        </p:tgtEl>
                                        <p:attrNameLst>
                                          <p:attrName>r</p:attrName>
                                        </p:attrNameLst>
                                      </p:cBhvr>
                                    </p:animRot>
                                    <p:animRot by="-240000">
                                      <p:cBhvr>
                                        <p:cTn id="16" dur="200" fill="hold">
                                          <p:stCondLst>
                                            <p:cond delay="200"/>
                                          </p:stCondLst>
                                        </p:cTn>
                                        <p:tgtEl>
                                          <p:spTgt spid="27"/>
                                        </p:tgtEl>
                                        <p:attrNameLst>
                                          <p:attrName>r</p:attrName>
                                        </p:attrNameLst>
                                      </p:cBhvr>
                                    </p:animRot>
                                    <p:animRot by="240000">
                                      <p:cBhvr>
                                        <p:cTn id="17" dur="200" fill="hold">
                                          <p:stCondLst>
                                            <p:cond delay="400"/>
                                          </p:stCondLst>
                                        </p:cTn>
                                        <p:tgtEl>
                                          <p:spTgt spid="27"/>
                                        </p:tgtEl>
                                        <p:attrNameLst>
                                          <p:attrName>r</p:attrName>
                                        </p:attrNameLst>
                                      </p:cBhvr>
                                    </p:animRot>
                                    <p:animRot by="-240000">
                                      <p:cBhvr>
                                        <p:cTn id="18" dur="200" fill="hold">
                                          <p:stCondLst>
                                            <p:cond delay="600"/>
                                          </p:stCondLst>
                                        </p:cTn>
                                        <p:tgtEl>
                                          <p:spTgt spid="27"/>
                                        </p:tgtEl>
                                        <p:attrNameLst>
                                          <p:attrName>r</p:attrName>
                                        </p:attrNameLst>
                                      </p:cBhvr>
                                    </p:animRot>
                                    <p:animRot by="120000">
                                      <p:cBhvr>
                                        <p:cTn id="19" dur="200" fill="hold">
                                          <p:stCondLst>
                                            <p:cond delay="800"/>
                                          </p:stCondLst>
                                        </p:cTn>
                                        <p:tgtEl>
                                          <p:spTgt spid="27"/>
                                        </p:tgtEl>
                                        <p:attrNameLst>
                                          <p:attrName>r</p:attrName>
                                        </p:attrNameLst>
                                      </p:cBhvr>
                                    </p:animRo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7"/>
                  </p:tgtEl>
                </p:cond>
              </p:nextCondLst>
            </p:seq>
            <p:seq concurrent="1" nextAc="seek">
              <p:cTn id="20" restart="whenNotActive" fill="hold" evtFilter="cancelBubble" nodeType="interactiveSeq">
                <p:stCondLst>
                  <p:cond evt="onClick" delay="0">
                    <p:tgtEl>
                      <p:spTgt spid="29"/>
                    </p:tgtEl>
                  </p:cond>
                </p:stCondLst>
                <p:endSync evt="end" delay="0">
                  <p:rtn val="all"/>
                </p:endSync>
                <p:childTnLst>
                  <p:par>
                    <p:cTn id="21" fill="hold">
                      <p:stCondLst>
                        <p:cond delay="0"/>
                      </p:stCondLst>
                      <p:childTnLst>
                        <p:par>
                          <p:cTn id="22" fill="hold">
                            <p:stCondLst>
                              <p:cond delay="0"/>
                            </p:stCondLst>
                            <p:childTnLst>
                              <p:par>
                                <p:cTn id="23" presetID="32" presetClass="emph" presetSubtype="0" fill="hold" grpId="0" nodeType="clickEffect">
                                  <p:stCondLst>
                                    <p:cond delay="0"/>
                                  </p:stCondLst>
                                  <p:childTnLst>
                                    <p:animRot by="120000">
                                      <p:cBhvr>
                                        <p:cTn id="24" dur="100" fill="hold">
                                          <p:stCondLst>
                                            <p:cond delay="0"/>
                                          </p:stCondLst>
                                        </p:cTn>
                                        <p:tgtEl>
                                          <p:spTgt spid="29"/>
                                        </p:tgtEl>
                                        <p:attrNameLst>
                                          <p:attrName>r</p:attrName>
                                        </p:attrNameLst>
                                      </p:cBhvr>
                                    </p:animRot>
                                    <p:animRot by="-240000">
                                      <p:cBhvr>
                                        <p:cTn id="25" dur="200" fill="hold">
                                          <p:stCondLst>
                                            <p:cond delay="200"/>
                                          </p:stCondLst>
                                        </p:cTn>
                                        <p:tgtEl>
                                          <p:spTgt spid="29"/>
                                        </p:tgtEl>
                                        <p:attrNameLst>
                                          <p:attrName>r</p:attrName>
                                        </p:attrNameLst>
                                      </p:cBhvr>
                                    </p:animRot>
                                    <p:animRot by="240000">
                                      <p:cBhvr>
                                        <p:cTn id="26" dur="200" fill="hold">
                                          <p:stCondLst>
                                            <p:cond delay="400"/>
                                          </p:stCondLst>
                                        </p:cTn>
                                        <p:tgtEl>
                                          <p:spTgt spid="29"/>
                                        </p:tgtEl>
                                        <p:attrNameLst>
                                          <p:attrName>r</p:attrName>
                                        </p:attrNameLst>
                                      </p:cBhvr>
                                    </p:animRot>
                                    <p:animRot by="-240000">
                                      <p:cBhvr>
                                        <p:cTn id="27" dur="200" fill="hold">
                                          <p:stCondLst>
                                            <p:cond delay="600"/>
                                          </p:stCondLst>
                                        </p:cTn>
                                        <p:tgtEl>
                                          <p:spTgt spid="29"/>
                                        </p:tgtEl>
                                        <p:attrNameLst>
                                          <p:attrName>r</p:attrName>
                                        </p:attrNameLst>
                                      </p:cBhvr>
                                    </p:animRot>
                                    <p:animRot by="120000">
                                      <p:cBhvr>
                                        <p:cTn id="28" dur="200" fill="hold">
                                          <p:stCondLst>
                                            <p:cond delay="800"/>
                                          </p:stCondLst>
                                        </p:cTn>
                                        <p:tgtEl>
                                          <p:spTgt spid="29"/>
                                        </p:tgtEl>
                                        <p:attrNameLst>
                                          <p:attrName>r</p:attrName>
                                        </p:attrNameLst>
                                      </p:cBhvr>
                                    </p:animRot>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9"/>
                  </p:tgtEl>
                </p:cond>
              </p:nextCondLst>
            </p:seq>
            <p:seq concurrent="1" nextAc="seek">
              <p:cTn id="29" restart="whenNotActive" fill="hold" evtFilter="cancelBubble" nodeType="interactiveSeq">
                <p:stCondLst>
                  <p:cond evt="onClick" delay="0">
                    <p:tgtEl>
                      <p:spTgt spid="31"/>
                    </p:tgtEl>
                  </p:cond>
                </p:stCondLst>
                <p:endSync evt="end" delay="0">
                  <p:rtn val="all"/>
                </p:endSync>
                <p:childTnLst>
                  <p:par>
                    <p:cTn id="30" fill="hold">
                      <p:stCondLst>
                        <p:cond delay="0"/>
                      </p:stCondLst>
                      <p:childTnLst>
                        <p:par>
                          <p:cTn id="31" fill="hold">
                            <p:stCondLst>
                              <p:cond delay="0"/>
                            </p:stCondLst>
                            <p:childTnLst>
                              <p:par>
                                <p:cTn id="32" presetID="32" presetClass="emph" presetSubtype="0" fill="hold" grpId="0" nodeType="clickEffect">
                                  <p:stCondLst>
                                    <p:cond delay="0"/>
                                  </p:stCondLst>
                                  <p:childTnLst>
                                    <p:animRot by="120000">
                                      <p:cBhvr>
                                        <p:cTn id="33" dur="100" fill="hold">
                                          <p:stCondLst>
                                            <p:cond delay="0"/>
                                          </p:stCondLst>
                                        </p:cTn>
                                        <p:tgtEl>
                                          <p:spTgt spid="31"/>
                                        </p:tgtEl>
                                        <p:attrNameLst>
                                          <p:attrName>r</p:attrName>
                                        </p:attrNameLst>
                                      </p:cBhvr>
                                    </p:animRot>
                                    <p:animRot by="-240000">
                                      <p:cBhvr>
                                        <p:cTn id="34" dur="200" fill="hold">
                                          <p:stCondLst>
                                            <p:cond delay="200"/>
                                          </p:stCondLst>
                                        </p:cTn>
                                        <p:tgtEl>
                                          <p:spTgt spid="31"/>
                                        </p:tgtEl>
                                        <p:attrNameLst>
                                          <p:attrName>r</p:attrName>
                                        </p:attrNameLst>
                                      </p:cBhvr>
                                    </p:animRot>
                                    <p:animRot by="240000">
                                      <p:cBhvr>
                                        <p:cTn id="35" dur="200" fill="hold">
                                          <p:stCondLst>
                                            <p:cond delay="400"/>
                                          </p:stCondLst>
                                        </p:cTn>
                                        <p:tgtEl>
                                          <p:spTgt spid="31"/>
                                        </p:tgtEl>
                                        <p:attrNameLst>
                                          <p:attrName>r</p:attrName>
                                        </p:attrNameLst>
                                      </p:cBhvr>
                                    </p:animRot>
                                    <p:animRot by="-240000">
                                      <p:cBhvr>
                                        <p:cTn id="36" dur="200" fill="hold">
                                          <p:stCondLst>
                                            <p:cond delay="600"/>
                                          </p:stCondLst>
                                        </p:cTn>
                                        <p:tgtEl>
                                          <p:spTgt spid="31"/>
                                        </p:tgtEl>
                                        <p:attrNameLst>
                                          <p:attrName>r</p:attrName>
                                        </p:attrNameLst>
                                      </p:cBhvr>
                                    </p:animRot>
                                    <p:animRot by="120000">
                                      <p:cBhvr>
                                        <p:cTn id="37" dur="200" fill="hold">
                                          <p:stCondLst>
                                            <p:cond delay="800"/>
                                          </p:stCondLst>
                                        </p:cTn>
                                        <p:tgtEl>
                                          <p:spTgt spid="31"/>
                                        </p:tgtEl>
                                        <p:attrNameLst>
                                          <p:attrName>r</p:attrName>
                                        </p:attrNameLst>
                                      </p:cBhvr>
                                    </p:animRot>
                                  </p:childTnLst>
                                  <p:subTnLst>
                                    <p:audio>
                                      <p:cMediaNode>
                                        <p:cTn display="0" masterRel="sameClick">
                                          <p:stCondLst>
                                            <p:cond evt="begin" delay="0">
                                              <p:tn val="32"/>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31"/>
                  </p:tgtEl>
                </p:cond>
              </p:nextCondLst>
            </p:seq>
          </p:childTnLst>
        </p:cTn>
      </p:par>
    </p:tnLst>
    <p:bldLst>
      <p:bldP spid="25" grpId="0" animBg="1"/>
      <p:bldP spid="27" grpId="0" animBg="1"/>
      <p:bldP spid="29" grpId="0" animBg="1"/>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8229600" cy="1371600"/>
          </a:xfrm>
        </p:spPr>
        <p:txBody>
          <a:bodyPr>
            <a:normAutofit fontScale="90000"/>
          </a:bodyPr>
          <a:lstStyle/>
          <a:p>
            <a:pPr algn="l"/>
            <a:r>
              <a:rPr lang="vi-VN" u="sng" dirty="0"/>
              <a:t>Câu </a:t>
            </a:r>
            <a:r>
              <a:rPr lang="vi-VN" u="sng" dirty="0" smtClean="0"/>
              <a:t>1</a:t>
            </a:r>
            <a:r>
              <a:rPr lang="en-US" u="sng" dirty="0" smtClean="0"/>
              <a:t>4</a:t>
            </a:r>
            <a:r>
              <a:rPr lang="vi-VN" u="sng" dirty="0" smtClean="0"/>
              <a:t>: </a:t>
            </a:r>
            <a:r>
              <a:rPr lang="vi-VN" dirty="0"/>
              <a:t>Virus Corona lây lan như thế nào?</a:t>
            </a:r>
            <a:br>
              <a:rPr lang="vi-VN" dirty="0"/>
            </a:br>
            <a:endParaRPr lang="en-US" dirty="0"/>
          </a:p>
        </p:txBody>
      </p:sp>
      <p:sp>
        <p:nvSpPr>
          <p:cNvPr id="6" name="Right Arrow 5"/>
          <p:cNvSpPr/>
          <p:nvPr/>
        </p:nvSpPr>
        <p:spPr>
          <a:xfrm>
            <a:off x="816100" y="2819400"/>
            <a:ext cx="7688581" cy="4038600"/>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152400" y="3930174"/>
            <a:ext cx="2962542" cy="1752600"/>
          </a:xfrm>
          <a:custGeom>
            <a:avLst/>
            <a:gdLst>
              <a:gd name="connsiteX0" fmla="*/ 0 w 2648902"/>
              <a:gd name="connsiteY0" fmla="*/ 250936 h 1505585"/>
              <a:gd name="connsiteX1" fmla="*/ 250936 w 2648902"/>
              <a:gd name="connsiteY1" fmla="*/ 0 h 1505585"/>
              <a:gd name="connsiteX2" fmla="*/ 2397966 w 2648902"/>
              <a:gd name="connsiteY2" fmla="*/ 0 h 1505585"/>
              <a:gd name="connsiteX3" fmla="*/ 2648902 w 2648902"/>
              <a:gd name="connsiteY3" fmla="*/ 250936 h 1505585"/>
              <a:gd name="connsiteX4" fmla="*/ 2648902 w 2648902"/>
              <a:gd name="connsiteY4" fmla="*/ 1254649 h 1505585"/>
              <a:gd name="connsiteX5" fmla="*/ 2397966 w 2648902"/>
              <a:gd name="connsiteY5" fmla="*/ 1505585 h 1505585"/>
              <a:gd name="connsiteX6" fmla="*/ 250936 w 2648902"/>
              <a:gd name="connsiteY6" fmla="*/ 1505585 h 1505585"/>
              <a:gd name="connsiteX7" fmla="*/ 0 w 2648902"/>
              <a:gd name="connsiteY7" fmla="*/ 1254649 h 1505585"/>
              <a:gd name="connsiteX8" fmla="*/ 0 w 2648902"/>
              <a:gd name="connsiteY8" fmla="*/ 250936 h 1505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8902" h="1505585">
                <a:moveTo>
                  <a:pt x="0" y="250936"/>
                </a:moveTo>
                <a:cubicBezTo>
                  <a:pt x="0" y="112348"/>
                  <a:pt x="112348" y="0"/>
                  <a:pt x="250936" y="0"/>
                </a:cubicBezTo>
                <a:lnTo>
                  <a:pt x="2397966" y="0"/>
                </a:lnTo>
                <a:cubicBezTo>
                  <a:pt x="2536554" y="0"/>
                  <a:pt x="2648902" y="112348"/>
                  <a:pt x="2648902" y="250936"/>
                </a:cubicBezTo>
                <a:lnTo>
                  <a:pt x="2648902" y="1254649"/>
                </a:lnTo>
                <a:cubicBezTo>
                  <a:pt x="2648902" y="1393237"/>
                  <a:pt x="2536554" y="1505585"/>
                  <a:pt x="2397966" y="1505585"/>
                </a:cubicBezTo>
                <a:lnTo>
                  <a:pt x="250936" y="1505585"/>
                </a:lnTo>
                <a:cubicBezTo>
                  <a:pt x="112348" y="1505585"/>
                  <a:pt x="0" y="1393237"/>
                  <a:pt x="0" y="1254649"/>
                </a:cubicBezTo>
                <a:lnTo>
                  <a:pt x="0" y="250936"/>
                </a:lnTo>
                <a:close/>
              </a:path>
            </a:pathLst>
          </a:cu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6837" tIns="126837" rIns="126837" bIns="126837" numCol="1" spcCol="1270" anchor="ctr" anchorCtr="0">
            <a:noAutofit/>
          </a:bodyPr>
          <a:lstStyle/>
          <a:p>
            <a:pPr lvl="0" algn="ctr" defTabSz="622300" rtl="0">
              <a:lnSpc>
                <a:spcPct val="90000"/>
              </a:lnSpc>
              <a:spcBef>
                <a:spcPct val="0"/>
              </a:spcBef>
              <a:spcAft>
                <a:spcPct val="35000"/>
              </a:spcAft>
            </a:pPr>
            <a:r>
              <a:rPr lang="vi-VN" sz="1600" kern="1200" dirty="0" smtClean="0"/>
              <a:t>A. Virus này ban đầu xuất hiện từ nguồn động vật nhưng có khả năng lây lan từ người sang người thông qua tiếp xúc với dịch cơ thể của người bệnh (chất thải; nước bọt;...)</a:t>
            </a:r>
            <a:endParaRPr lang="en-US" sz="1600" kern="1200" dirty="0"/>
          </a:p>
        </p:txBody>
      </p:sp>
      <p:sp>
        <p:nvSpPr>
          <p:cNvPr id="8" name="Freeform 7"/>
          <p:cNvSpPr/>
          <p:nvPr/>
        </p:nvSpPr>
        <p:spPr>
          <a:xfrm>
            <a:off x="3323748" y="3930174"/>
            <a:ext cx="2648902" cy="1752599"/>
          </a:xfrm>
          <a:custGeom>
            <a:avLst/>
            <a:gdLst>
              <a:gd name="connsiteX0" fmla="*/ 0 w 2648902"/>
              <a:gd name="connsiteY0" fmla="*/ 250936 h 1505585"/>
              <a:gd name="connsiteX1" fmla="*/ 250936 w 2648902"/>
              <a:gd name="connsiteY1" fmla="*/ 0 h 1505585"/>
              <a:gd name="connsiteX2" fmla="*/ 2397966 w 2648902"/>
              <a:gd name="connsiteY2" fmla="*/ 0 h 1505585"/>
              <a:gd name="connsiteX3" fmla="*/ 2648902 w 2648902"/>
              <a:gd name="connsiteY3" fmla="*/ 250936 h 1505585"/>
              <a:gd name="connsiteX4" fmla="*/ 2648902 w 2648902"/>
              <a:gd name="connsiteY4" fmla="*/ 1254649 h 1505585"/>
              <a:gd name="connsiteX5" fmla="*/ 2397966 w 2648902"/>
              <a:gd name="connsiteY5" fmla="*/ 1505585 h 1505585"/>
              <a:gd name="connsiteX6" fmla="*/ 250936 w 2648902"/>
              <a:gd name="connsiteY6" fmla="*/ 1505585 h 1505585"/>
              <a:gd name="connsiteX7" fmla="*/ 0 w 2648902"/>
              <a:gd name="connsiteY7" fmla="*/ 1254649 h 1505585"/>
              <a:gd name="connsiteX8" fmla="*/ 0 w 2648902"/>
              <a:gd name="connsiteY8" fmla="*/ 250936 h 1505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8902" h="1505585">
                <a:moveTo>
                  <a:pt x="0" y="250936"/>
                </a:moveTo>
                <a:cubicBezTo>
                  <a:pt x="0" y="112348"/>
                  <a:pt x="112348" y="0"/>
                  <a:pt x="250936" y="0"/>
                </a:cubicBezTo>
                <a:lnTo>
                  <a:pt x="2397966" y="0"/>
                </a:lnTo>
                <a:cubicBezTo>
                  <a:pt x="2536554" y="0"/>
                  <a:pt x="2648902" y="112348"/>
                  <a:pt x="2648902" y="250936"/>
                </a:cubicBezTo>
                <a:lnTo>
                  <a:pt x="2648902" y="1254649"/>
                </a:lnTo>
                <a:cubicBezTo>
                  <a:pt x="2648902" y="1393237"/>
                  <a:pt x="2536554" y="1505585"/>
                  <a:pt x="2397966" y="1505585"/>
                </a:cubicBezTo>
                <a:lnTo>
                  <a:pt x="250936" y="1505585"/>
                </a:lnTo>
                <a:cubicBezTo>
                  <a:pt x="112348" y="1505585"/>
                  <a:pt x="0" y="1393237"/>
                  <a:pt x="0" y="1254649"/>
                </a:cubicBezTo>
                <a:lnTo>
                  <a:pt x="0" y="250936"/>
                </a:lnTo>
                <a:close/>
              </a:path>
            </a:pathLst>
          </a:custGeom>
          <a:solidFill>
            <a:srgbClr val="E0AD2C"/>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6837" tIns="126837" rIns="126837" bIns="126837" numCol="1" spcCol="1270" anchor="ctr" anchorCtr="0">
            <a:noAutofit/>
          </a:bodyPr>
          <a:lstStyle/>
          <a:p>
            <a:pPr lvl="0" algn="ctr" defTabSz="622300" rtl="0">
              <a:lnSpc>
                <a:spcPct val="90000"/>
              </a:lnSpc>
              <a:spcBef>
                <a:spcPct val="0"/>
              </a:spcBef>
              <a:spcAft>
                <a:spcPct val="35000"/>
              </a:spcAft>
            </a:pPr>
            <a:r>
              <a:rPr lang="vi-VN" sz="1600" kern="1200" dirty="0" smtClean="0"/>
              <a:t>B. Người chăm sóc bệnh nhân có thể bị phơi nhiễm virus khi xử lý các chất thải của người bệnh</a:t>
            </a:r>
            <a:endParaRPr lang="en-US" sz="1600" kern="1200" dirty="0"/>
          </a:p>
        </p:txBody>
      </p:sp>
      <p:sp>
        <p:nvSpPr>
          <p:cNvPr id="9" name="Freeform 8"/>
          <p:cNvSpPr/>
          <p:nvPr/>
        </p:nvSpPr>
        <p:spPr>
          <a:xfrm>
            <a:off x="6083920" y="3930173"/>
            <a:ext cx="2886343" cy="1752600"/>
          </a:xfrm>
          <a:custGeom>
            <a:avLst/>
            <a:gdLst>
              <a:gd name="connsiteX0" fmla="*/ 0 w 2648902"/>
              <a:gd name="connsiteY0" fmla="*/ 250936 h 1505585"/>
              <a:gd name="connsiteX1" fmla="*/ 250936 w 2648902"/>
              <a:gd name="connsiteY1" fmla="*/ 0 h 1505585"/>
              <a:gd name="connsiteX2" fmla="*/ 2397966 w 2648902"/>
              <a:gd name="connsiteY2" fmla="*/ 0 h 1505585"/>
              <a:gd name="connsiteX3" fmla="*/ 2648902 w 2648902"/>
              <a:gd name="connsiteY3" fmla="*/ 250936 h 1505585"/>
              <a:gd name="connsiteX4" fmla="*/ 2648902 w 2648902"/>
              <a:gd name="connsiteY4" fmla="*/ 1254649 h 1505585"/>
              <a:gd name="connsiteX5" fmla="*/ 2397966 w 2648902"/>
              <a:gd name="connsiteY5" fmla="*/ 1505585 h 1505585"/>
              <a:gd name="connsiteX6" fmla="*/ 250936 w 2648902"/>
              <a:gd name="connsiteY6" fmla="*/ 1505585 h 1505585"/>
              <a:gd name="connsiteX7" fmla="*/ 0 w 2648902"/>
              <a:gd name="connsiteY7" fmla="*/ 1254649 h 1505585"/>
              <a:gd name="connsiteX8" fmla="*/ 0 w 2648902"/>
              <a:gd name="connsiteY8" fmla="*/ 250936 h 1505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8902" h="1505585">
                <a:moveTo>
                  <a:pt x="0" y="250936"/>
                </a:moveTo>
                <a:cubicBezTo>
                  <a:pt x="0" y="112348"/>
                  <a:pt x="112348" y="0"/>
                  <a:pt x="250936" y="0"/>
                </a:cubicBezTo>
                <a:lnTo>
                  <a:pt x="2397966" y="0"/>
                </a:lnTo>
                <a:cubicBezTo>
                  <a:pt x="2536554" y="0"/>
                  <a:pt x="2648902" y="112348"/>
                  <a:pt x="2648902" y="250936"/>
                </a:cubicBezTo>
                <a:lnTo>
                  <a:pt x="2648902" y="1254649"/>
                </a:lnTo>
                <a:cubicBezTo>
                  <a:pt x="2648902" y="1393237"/>
                  <a:pt x="2536554" y="1505585"/>
                  <a:pt x="2397966" y="1505585"/>
                </a:cubicBezTo>
                <a:lnTo>
                  <a:pt x="250936" y="1505585"/>
                </a:lnTo>
                <a:cubicBezTo>
                  <a:pt x="112348" y="1505585"/>
                  <a:pt x="0" y="1393237"/>
                  <a:pt x="0" y="1254649"/>
                </a:cubicBezTo>
                <a:lnTo>
                  <a:pt x="0" y="250936"/>
                </a:lnTo>
                <a:close/>
              </a:path>
            </a:pathLst>
          </a:custGeom>
          <a:solidFill>
            <a:srgbClr val="896E37"/>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6837" tIns="126837" rIns="126837" bIns="126837" numCol="1" spcCol="1270" anchor="ctr" anchorCtr="0">
            <a:noAutofit/>
          </a:bodyPr>
          <a:lstStyle/>
          <a:p>
            <a:pPr lvl="0" algn="ctr" defTabSz="622300" rtl="0">
              <a:lnSpc>
                <a:spcPct val="90000"/>
              </a:lnSpc>
              <a:spcBef>
                <a:spcPct val="0"/>
              </a:spcBef>
              <a:spcAft>
                <a:spcPct val="35000"/>
              </a:spcAft>
            </a:pPr>
            <a:r>
              <a:rPr lang="vi-VN" sz="1600" kern="1200" dirty="0" smtClean="0"/>
              <a:t>C. Virus cũng có thể bị lây từ việc ai đó chạm tay vào một vật mà người bệnh chạm vào, sau đó đưa lên miệng, mũi, mắt họ.</a:t>
            </a:r>
            <a:endParaRPr lang="en-US" sz="1600" kern="1200" dirty="0"/>
          </a:p>
        </p:txBody>
      </p:sp>
    </p:spTree>
    <p:extLst>
      <p:ext uri="{BB962C8B-B14F-4D97-AF65-F5344CB8AC3E}">
        <p14:creationId xmlns:p14="http://schemas.microsoft.com/office/powerpoint/2010/main" val="37265915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clickEffect">
                                  <p:stCondLst>
                                    <p:cond delay="0"/>
                                  </p:stCondLst>
                                  <p:childTnLst>
                                    <p:animRot by="120000">
                                      <p:cBhvr>
                                        <p:cTn id="15" dur="100" fill="hold">
                                          <p:stCondLst>
                                            <p:cond delay="0"/>
                                          </p:stCondLst>
                                        </p:cTn>
                                        <p:tgtEl>
                                          <p:spTgt spid="8"/>
                                        </p:tgtEl>
                                        <p:attrNameLst>
                                          <p:attrName>r</p:attrName>
                                        </p:attrNameLst>
                                      </p:cBhvr>
                                    </p:animRot>
                                    <p:animRot by="-240000">
                                      <p:cBhvr>
                                        <p:cTn id="16" dur="200" fill="hold">
                                          <p:stCondLst>
                                            <p:cond delay="200"/>
                                          </p:stCondLst>
                                        </p:cTn>
                                        <p:tgtEl>
                                          <p:spTgt spid="8"/>
                                        </p:tgtEl>
                                        <p:attrNameLst>
                                          <p:attrName>r</p:attrName>
                                        </p:attrNameLst>
                                      </p:cBhvr>
                                    </p:animRot>
                                    <p:animRot by="240000">
                                      <p:cBhvr>
                                        <p:cTn id="17" dur="200" fill="hold">
                                          <p:stCondLst>
                                            <p:cond delay="400"/>
                                          </p:stCondLst>
                                        </p:cTn>
                                        <p:tgtEl>
                                          <p:spTgt spid="8"/>
                                        </p:tgtEl>
                                        <p:attrNameLst>
                                          <p:attrName>r</p:attrName>
                                        </p:attrNameLst>
                                      </p:cBhvr>
                                    </p:animRot>
                                    <p:animRot by="-240000">
                                      <p:cBhvr>
                                        <p:cTn id="18" dur="200" fill="hold">
                                          <p:stCondLst>
                                            <p:cond delay="600"/>
                                          </p:stCondLst>
                                        </p:cTn>
                                        <p:tgtEl>
                                          <p:spTgt spid="8"/>
                                        </p:tgtEl>
                                        <p:attrNameLst>
                                          <p:attrName>r</p:attrName>
                                        </p:attrNameLst>
                                      </p:cBhvr>
                                    </p:animRot>
                                    <p:animRot by="120000">
                                      <p:cBhvr>
                                        <p:cTn id="19" dur="200" fill="hold">
                                          <p:stCondLst>
                                            <p:cond delay="800"/>
                                          </p:stCondLst>
                                        </p:cTn>
                                        <p:tgtEl>
                                          <p:spTgt spid="8"/>
                                        </p:tgtEl>
                                        <p:attrNameLst>
                                          <p:attrName>r</p:attrName>
                                        </p:attrNameLst>
                                      </p:cBhvr>
                                    </p:animRo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8"/>
                  </p:tgtEl>
                </p:cond>
              </p:nextCondLst>
            </p:seq>
            <p:seq concurrent="1" nextAc="seek">
              <p:cTn id="20" restart="whenNotActive" fill="hold" evtFilter="cancelBubble" nodeType="interactiveSeq">
                <p:stCondLst>
                  <p:cond evt="onClick" delay="0">
                    <p:tgtEl>
                      <p:spTgt spid="9"/>
                    </p:tgtEl>
                  </p:cond>
                </p:stCondLst>
                <p:endSync evt="end" delay="0">
                  <p:rtn val="all"/>
                </p:endSync>
                <p:childTnLst>
                  <p:par>
                    <p:cTn id="21" fill="hold">
                      <p:stCondLst>
                        <p:cond delay="0"/>
                      </p:stCondLst>
                      <p:childTnLst>
                        <p:par>
                          <p:cTn id="22" fill="hold">
                            <p:stCondLst>
                              <p:cond delay="0"/>
                            </p:stCondLst>
                            <p:childTnLst>
                              <p:par>
                                <p:cTn id="23" presetID="32" presetClass="emph" presetSubtype="0" fill="hold" grpId="0" nodeType="clickEffect">
                                  <p:stCondLst>
                                    <p:cond delay="0"/>
                                  </p:stCondLst>
                                  <p:childTnLst>
                                    <p:animRot by="120000">
                                      <p:cBhvr>
                                        <p:cTn id="24" dur="100" fill="hold">
                                          <p:stCondLst>
                                            <p:cond delay="0"/>
                                          </p:stCondLst>
                                        </p:cTn>
                                        <p:tgtEl>
                                          <p:spTgt spid="9"/>
                                        </p:tgtEl>
                                        <p:attrNameLst>
                                          <p:attrName>r</p:attrName>
                                        </p:attrNameLst>
                                      </p:cBhvr>
                                    </p:animRot>
                                    <p:animRot by="-240000">
                                      <p:cBhvr>
                                        <p:cTn id="25" dur="200" fill="hold">
                                          <p:stCondLst>
                                            <p:cond delay="200"/>
                                          </p:stCondLst>
                                        </p:cTn>
                                        <p:tgtEl>
                                          <p:spTgt spid="9"/>
                                        </p:tgtEl>
                                        <p:attrNameLst>
                                          <p:attrName>r</p:attrName>
                                        </p:attrNameLst>
                                      </p:cBhvr>
                                    </p:animRot>
                                    <p:animRot by="240000">
                                      <p:cBhvr>
                                        <p:cTn id="26" dur="200" fill="hold">
                                          <p:stCondLst>
                                            <p:cond delay="400"/>
                                          </p:stCondLst>
                                        </p:cTn>
                                        <p:tgtEl>
                                          <p:spTgt spid="9"/>
                                        </p:tgtEl>
                                        <p:attrNameLst>
                                          <p:attrName>r</p:attrName>
                                        </p:attrNameLst>
                                      </p:cBhvr>
                                    </p:animRot>
                                    <p:animRot by="-240000">
                                      <p:cBhvr>
                                        <p:cTn id="27" dur="200" fill="hold">
                                          <p:stCondLst>
                                            <p:cond delay="600"/>
                                          </p:stCondLst>
                                        </p:cTn>
                                        <p:tgtEl>
                                          <p:spTgt spid="9"/>
                                        </p:tgtEl>
                                        <p:attrNameLst>
                                          <p:attrName>r</p:attrName>
                                        </p:attrNameLst>
                                      </p:cBhvr>
                                    </p:animRot>
                                    <p:animRot by="120000">
                                      <p:cBhvr>
                                        <p:cTn id="28" dur="200" fill="hold">
                                          <p:stCondLst>
                                            <p:cond delay="800"/>
                                          </p:stCondLst>
                                        </p:cTn>
                                        <p:tgtEl>
                                          <p:spTgt spid="9"/>
                                        </p:tgtEl>
                                        <p:attrNameLst>
                                          <p:attrName>r</p:attrName>
                                        </p:attrNameLst>
                                      </p:cBhvr>
                                    </p:animRot>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9"/>
                  </p:tgtEl>
                </p:cond>
              </p:nextCondLst>
            </p:seq>
          </p:childTnLst>
        </p:cTn>
      </p:par>
    </p:tnLst>
    <p:bldLst>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 y="1905000"/>
            <a:ext cx="8915400" cy="1143000"/>
          </a:xfrm>
        </p:spPr>
        <p:txBody>
          <a:bodyPr>
            <a:normAutofit/>
          </a:bodyPr>
          <a:lstStyle/>
          <a:p>
            <a:pPr algn="l"/>
            <a:r>
              <a:rPr lang="vi-VN" sz="3200" u="sng" dirty="0"/>
              <a:t>Câu </a:t>
            </a:r>
            <a:r>
              <a:rPr lang="en-US" sz="3200" u="sng" dirty="0" smtClean="0"/>
              <a:t>15</a:t>
            </a:r>
            <a:r>
              <a:rPr lang="vi-VN" sz="3200" u="sng" dirty="0" smtClean="0"/>
              <a:t>: </a:t>
            </a:r>
            <a:r>
              <a:rPr lang="vi-VN" sz="3200" dirty="0"/>
              <a:t>Các không gian nào có nguy cơ lây nhiễm virus cao hơn?</a:t>
            </a:r>
            <a:endParaRPr lang="en-US" sz="3200" dirty="0"/>
          </a:p>
        </p:txBody>
      </p:sp>
      <p:sp>
        <p:nvSpPr>
          <p:cNvPr id="6" name="Diamond 5"/>
          <p:cNvSpPr/>
          <p:nvPr/>
        </p:nvSpPr>
        <p:spPr>
          <a:xfrm>
            <a:off x="457200" y="2667000"/>
            <a:ext cx="8077200" cy="4114800"/>
          </a:xfrm>
          <a:prstGeom prst="diamond">
            <a:avLst/>
          </a:prstGeom>
          <a:scene3d>
            <a:camera prst="orthographicFront"/>
            <a:lightRig rig="flat" dir="t"/>
          </a:scene3d>
          <a:sp3d z="-190500" extrusionH="12700" prstMaterial="plastic">
            <a:bevelT w="50800" h="50800"/>
          </a:sp3d>
        </p:spPr>
        <p:style>
          <a:lnRef idx="0">
            <a:schemeClr val="dk1">
              <a:hueOff val="0"/>
              <a:satOff val="0"/>
              <a:lumOff val="0"/>
              <a:alphaOff val="0"/>
            </a:schemeClr>
          </a:lnRef>
          <a:fillRef idx="3">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1224533" y="3057906"/>
            <a:ext cx="3150107" cy="1604771"/>
          </a:xfrm>
          <a:custGeom>
            <a:avLst/>
            <a:gdLst>
              <a:gd name="connsiteX0" fmla="*/ 0 w 1765125"/>
              <a:gd name="connsiteY0" fmla="*/ 294193 h 1765125"/>
              <a:gd name="connsiteX1" fmla="*/ 294193 w 1765125"/>
              <a:gd name="connsiteY1" fmla="*/ 0 h 1765125"/>
              <a:gd name="connsiteX2" fmla="*/ 1470932 w 1765125"/>
              <a:gd name="connsiteY2" fmla="*/ 0 h 1765125"/>
              <a:gd name="connsiteX3" fmla="*/ 1765125 w 1765125"/>
              <a:gd name="connsiteY3" fmla="*/ 294193 h 1765125"/>
              <a:gd name="connsiteX4" fmla="*/ 1765125 w 1765125"/>
              <a:gd name="connsiteY4" fmla="*/ 1470932 h 1765125"/>
              <a:gd name="connsiteX5" fmla="*/ 1470932 w 1765125"/>
              <a:gd name="connsiteY5" fmla="*/ 1765125 h 1765125"/>
              <a:gd name="connsiteX6" fmla="*/ 294193 w 1765125"/>
              <a:gd name="connsiteY6" fmla="*/ 1765125 h 1765125"/>
              <a:gd name="connsiteX7" fmla="*/ 0 w 1765125"/>
              <a:gd name="connsiteY7" fmla="*/ 1470932 h 1765125"/>
              <a:gd name="connsiteX8" fmla="*/ 0 w 1765125"/>
              <a:gd name="connsiteY8" fmla="*/ 294193 h 1765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5125" h="1765125">
                <a:moveTo>
                  <a:pt x="0" y="294193"/>
                </a:moveTo>
                <a:cubicBezTo>
                  <a:pt x="0" y="131715"/>
                  <a:pt x="131715" y="0"/>
                  <a:pt x="294193" y="0"/>
                </a:cubicBezTo>
                <a:lnTo>
                  <a:pt x="1470932" y="0"/>
                </a:lnTo>
                <a:cubicBezTo>
                  <a:pt x="1633410" y="0"/>
                  <a:pt x="1765125" y="131715"/>
                  <a:pt x="1765125" y="294193"/>
                </a:cubicBezTo>
                <a:lnTo>
                  <a:pt x="1765125" y="1470932"/>
                </a:lnTo>
                <a:cubicBezTo>
                  <a:pt x="1765125" y="1633410"/>
                  <a:pt x="1633410" y="1765125"/>
                  <a:pt x="1470932" y="1765125"/>
                </a:cubicBezTo>
                <a:lnTo>
                  <a:pt x="294193" y="1765125"/>
                </a:lnTo>
                <a:cubicBezTo>
                  <a:pt x="131715" y="1765125"/>
                  <a:pt x="0" y="1633410"/>
                  <a:pt x="0" y="1470932"/>
                </a:cubicBezTo>
                <a:lnTo>
                  <a:pt x="0" y="29419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47126" tIns="147126" rIns="147126" bIns="147126" numCol="1" spcCol="1270" anchor="ctr" anchorCtr="0">
            <a:noAutofit/>
          </a:bodyPr>
          <a:lstStyle/>
          <a:p>
            <a:pPr lvl="0" algn="ctr" defTabSz="711200" rtl="0">
              <a:lnSpc>
                <a:spcPct val="90000"/>
              </a:lnSpc>
              <a:spcBef>
                <a:spcPct val="0"/>
              </a:spcBef>
              <a:spcAft>
                <a:spcPct val="35000"/>
              </a:spcAft>
            </a:pPr>
            <a:r>
              <a:rPr lang="vi-VN" sz="2400" kern="1200" dirty="0" smtClean="0"/>
              <a:t>A. Đền chùa, lễ hội đông đúc nơi có nhiều người không đeo khẩu trang y tế.</a:t>
            </a:r>
            <a:endParaRPr lang="en-US" sz="2400" kern="1200" dirty="0"/>
          </a:p>
        </p:txBody>
      </p:sp>
      <p:sp>
        <p:nvSpPr>
          <p:cNvPr id="8" name="Freeform 7"/>
          <p:cNvSpPr/>
          <p:nvPr/>
        </p:nvSpPr>
        <p:spPr>
          <a:xfrm>
            <a:off x="4616958" y="3057906"/>
            <a:ext cx="3150107" cy="1604771"/>
          </a:xfrm>
          <a:custGeom>
            <a:avLst/>
            <a:gdLst>
              <a:gd name="connsiteX0" fmla="*/ 0 w 1765125"/>
              <a:gd name="connsiteY0" fmla="*/ 294193 h 1765125"/>
              <a:gd name="connsiteX1" fmla="*/ 294193 w 1765125"/>
              <a:gd name="connsiteY1" fmla="*/ 0 h 1765125"/>
              <a:gd name="connsiteX2" fmla="*/ 1470932 w 1765125"/>
              <a:gd name="connsiteY2" fmla="*/ 0 h 1765125"/>
              <a:gd name="connsiteX3" fmla="*/ 1765125 w 1765125"/>
              <a:gd name="connsiteY3" fmla="*/ 294193 h 1765125"/>
              <a:gd name="connsiteX4" fmla="*/ 1765125 w 1765125"/>
              <a:gd name="connsiteY4" fmla="*/ 1470932 h 1765125"/>
              <a:gd name="connsiteX5" fmla="*/ 1470932 w 1765125"/>
              <a:gd name="connsiteY5" fmla="*/ 1765125 h 1765125"/>
              <a:gd name="connsiteX6" fmla="*/ 294193 w 1765125"/>
              <a:gd name="connsiteY6" fmla="*/ 1765125 h 1765125"/>
              <a:gd name="connsiteX7" fmla="*/ 0 w 1765125"/>
              <a:gd name="connsiteY7" fmla="*/ 1470932 h 1765125"/>
              <a:gd name="connsiteX8" fmla="*/ 0 w 1765125"/>
              <a:gd name="connsiteY8" fmla="*/ 294193 h 1765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5125" h="1765125">
                <a:moveTo>
                  <a:pt x="0" y="294193"/>
                </a:moveTo>
                <a:cubicBezTo>
                  <a:pt x="0" y="131715"/>
                  <a:pt x="131715" y="0"/>
                  <a:pt x="294193" y="0"/>
                </a:cubicBezTo>
                <a:lnTo>
                  <a:pt x="1470932" y="0"/>
                </a:lnTo>
                <a:cubicBezTo>
                  <a:pt x="1633410" y="0"/>
                  <a:pt x="1765125" y="131715"/>
                  <a:pt x="1765125" y="294193"/>
                </a:cubicBezTo>
                <a:lnTo>
                  <a:pt x="1765125" y="1470932"/>
                </a:lnTo>
                <a:cubicBezTo>
                  <a:pt x="1765125" y="1633410"/>
                  <a:pt x="1633410" y="1765125"/>
                  <a:pt x="1470932" y="1765125"/>
                </a:cubicBezTo>
                <a:lnTo>
                  <a:pt x="294193" y="1765125"/>
                </a:lnTo>
                <a:cubicBezTo>
                  <a:pt x="131715" y="1765125"/>
                  <a:pt x="0" y="1633410"/>
                  <a:pt x="0" y="1470932"/>
                </a:cubicBezTo>
                <a:lnTo>
                  <a:pt x="0" y="29419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spcFirstLastPara="0" vert="horz" wrap="square" lIns="147126" tIns="147126" rIns="147126" bIns="147126" numCol="1" spcCol="1270" anchor="ctr" anchorCtr="0">
            <a:noAutofit/>
          </a:bodyPr>
          <a:lstStyle/>
          <a:p>
            <a:pPr lvl="0" algn="ctr" defTabSz="711200" rtl="0">
              <a:lnSpc>
                <a:spcPct val="90000"/>
              </a:lnSpc>
              <a:spcBef>
                <a:spcPct val="0"/>
              </a:spcBef>
              <a:spcAft>
                <a:spcPct val="35000"/>
              </a:spcAft>
            </a:pPr>
            <a:r>
              <a:rPr lang="vi-VN" sz="2400" kern="1200" dirty="0" smtClean="0"/>
              <a:t>B. Trong thang máy chật hẹp nơi mọi người đứng sát nhau.</a:t>
            </a:r>
            <a:endParaRPr lang="en-US" sz="2400" kern="1200" dirty="0"/>
          </a:p>
        </p:txBody>
      </p:sp>
      <p:sp>
        <p:nvSpPr>
          <p:cNvPr id="9" name="Freeform 8"/>
          <p:cNvSpPr/>
          <p:nvPr/>
        </p:nvSpPr>
        <p:spPr>
          <a:xfrm>
            <a:off x="1224533" y="4786121"/>
            <a:ext cx="3150107" cy="1604771"/>
          </a:xfrm>
          <a:custGeom>
            <a:avLst/>
            <a:gdLst>
              <a:gd name="connsiteX0" fmla="*/ 0 w 1765125"/>
              <a:gd name="connsiteY0" fmla="*/ 294193 h 1765125"/>
              <a:gd name="connsiteX1" fmla="*/ 294193 w 1765125"/>
              <a:gd name="connsiteY1" fmla="*/ 0 h 1765125"/>
              <a:gd name="connsiteX2" fmla="*/ 1470932 w 1765125"/>
              <a:gd name="connsiteY2" fmla="*/ 0 h 1765125"/>
              <a:gd name="connsiteX3" fmla="*/ 1765125 w 1765125"/>
              <a:gd name="connsiteY3" fmla="*/ 294193 h 1765125"/>
              <a:gd name="connsiteX4" fmla="*/ 1765125 w 1765125"/>
              <a:gd name="connsiteY4" fmla="*/ 1470932 h 1765125"/>
              <a:gd name="connsiteX5" fmla="*/ 1470932 w 1765125"/>
              <a:gd name="connsiteY5" fmla="*/ 1765125 h 1765125"/>
              <a:gd name="connsiteX6" fmla="*/ 294193 w 1765125"/>
              <a:gd name="connsiteY6" fmla="*/ 1765125 h 1765125"/>
              <a:gd name="connsiteX7" fmla="*/ 0 w 1765125"/>
              <a:gd name="connsiteY7" fmla="*/ 1470932 h 1765125"/>
              <a:gd name="connsiteX8" fmla="*/ 0 w 1765125"/>
              <a:gd name="connsiteY8" fmla="*/ 294193 h 1765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5125" h="1765125">
                <a:moveTo>
                  <a:pt x="0" y="294193"/>
                </a:moveTo>
                <a:cubicBezTo>
                  <a:pt x="0" y="131715"/>
                  <a:pt x="131715" y="0"/>
                  <a:pt x="294193" y="0"/>
                </a:cubicBezTo>
                <a:lnTo>
                  <a:pt x="1470932" y="0"/>
                </a:lnTo>
                <a:cubicBezTo>
                  <a:pt x="1633410" y="0"/>
                  <a:pt x="1765125" y="131715"/>
                  <a:pt x="1765125" y="294193"/>
                </a:cubicBezTo>
                <a:lnTo>
                  <a:pt x="1765125" y="1470932"/>
                </a:lnTo>
                <a:cubicBezTo>
                  <a:pt x="1765125" y="1633410"/>
                  <a:pt x="1633410" y="1765125"/>
                  <a:pt x="1470932" y="1765125"/>
                </a:cubicBezTo>
                <a:lnTo>
                  <a:pt x="294193" y="1765125"/>
                </a:lnTo>
                <a:cubicBezTo>
                  <a:pt x="131715" y="1765125"/>
                  <a:pt x="0" y="1633410"/>
                  <a:pt x="0" y="1470932"/>
                </a:cubicBezTo>
                <a:lnTo>
                  <a:pt x="0" y="29419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7500176"/>
              <a:satOff val="-11253"/>
              <a:lumOff val="-1830"/>
              <a:alphaOff val="0"/>
            </a:schemeClr>
          </a:fillRef>
          <a:effectRef idx="2">
            <a:schemeClr val="accent3">
              <a:hueOff val="7500176"/>
              <a:satOff val="-11253"/>
              <a:lumOff val="-1830"/>
              <a:alphaOff val="0"/>
            </a:schemeClr>
          </a:effectRef>
          <a:fontRef idx="minor">
            <a:schemeClr val="lt1"/>
          </a:fontRef>
        </p:style>
        <p:txBody>
          <a:bodyPr spcFirstLastPara="0" vert="horz" wrap="square" lIns="147126" tIns="147126" rIns="147126" bIns="147126" numCol="1" spcCol="1270" anchor="ctr" anchorCtr="0">
            <a:noAutofit/>
          </a:bodyPr>
          <a:lstStyle/>
          <a:p>
            <a:pPr lvl="0" algn="ctr" defTabSz="711200" rtl="0">
              <a:lnSpc>
                <a:spcPct val="90000"/>
              </a:lnSpc>
              <a:spcBef>
                <a:spcPct val="0"/>
              </a:spcBef>
              <a:spcAft>
                <a:spcPct val="35000"/>
              </a:spcAft>
            </a:pPr>
            <a:r>
              <a:rPr lang="vi-VN" sz="2400" kern="1200" dirty="0" smtClean="0"/>
              <a:t>C. Mọi nơi như nhau.</a:t>
            </a:r>
            <a:endParaRPr lang="en-US" sz="2400" kern="1200" dirty="0"/>
          </a:p>
        </p:txBody>
      </p:sp>
      <p:sp>
        <p:nvSpPr>
          <p:cNvPr id="10" name="Freeform 9"/>
          <p:cNvSpPr/>
          <p:nvPr/>
        </p:nvSpPr>
        <p:spPr>
          <a:xfrm>
            <a:off x="4616958" y="4786121"/>
            <a:ext cx="3150107" cy="1604771"/>
          </a:xfrm>
          <a:custGeom>
            <a:avLst/>
            <a:gdLst>
              <a:gd name="connsiteX0" fmla="*/ 0 w 1765125"/>
              <a:gd name="connsiteY0" fmla="*/ 294193 h 1765125"/>
              <a:gd name="connsiteX1" fmla="*/ 294193 w 1765125"/>
              <a:gd name="connsiteY1" fmla="*/ 0 h 1765125"/>
              <a:gd name="connsiteX2" fmla="*/ 1470932 w 1765125"/>
              <a:gd name="connsiteY2" fmla="*/ 0 h 1765125"/>
              <a:gd name="connsiteX3" fmla="*/ 1765125 w 1765125"/>
              <a:gd name="connsiteY3" fmla="*/ 294193 h 1765125"/>
              <a:gd name="connsiteX4" fmla="*/ 1765125 w 1765125"/>
              <a:gd name="connsiteY4" fmla="*/ 1470932 h 1765125"/>
              <a:gd name="connsiteX5" fmla="*/ 1470932 w 1765125"/>
              <a:gd name="connsiteY5" fmla="*/ 1765125 h 1765125"/>
              <a:gd name="connsiteX6" fmla="*/ 294193 w 1765125"/>
              <a:gd name="connsiteY6" fmla="*/ 1765125 h 1765125"/>
              <a:gd name="connsiteX7" fmla="*/ 0 w 1765125"/>
              <a:gd name="connsiteY7" fmla="*/ 1470932 h 1765125"/>
              <a:gd name="connsiteX8" fmla="*/ 0 w 1765125"/>
              <a:gd name="connsiteY8" fmla="*/ 294193 h 1765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5125" h="1765125">
                <a:moveTo>
                  <a:pt x="0" y="294193"/>
                </a:moveTo>
                <a:cubicBezTo>
                  <a:pt x="0" y="131715"/>
                  <a:pt x="131715" y="0"/>
                  <a:pt x="294193" y="0"/>
                </a:cubicBezTo>
                <a:lnTo>
                  <a:pt x="1470932" y="0"/>
                </a:lnTo>
                <a:cubicBezTo>
                  <a:pt x="1633410" y="0"/>
                  <a:pt x="1765125" y="131715"/>
                  <a:pt x="1765125" y="294193"/>
                </a:cubicBezTo>
                <a:lnTo>
                  <a:pt x="1765125" y="1470932"/>
                </a:lnTo>
                <a:cubicBezTo>
                  <a:pt x="1765125" y="1633410"/>
                  <a:pt x="1633410" y="1765125"/>
                  <a:pt x="1470932" y="1765125"/>
                </a:cubicBezTo>
                <a:lnTo>
                  <a:pt x="294193" y="1765125"/>
                </a:lnTo>
                <a:cubicBezTo>
                  <a:pt x="131715" y="1765125"/>
                  <a:pt x="0" y="1633410"/>
                  <a:pt x="0" y="1470932"/>
                </a:cubicBezTo>
                <a:lnTo>
                  <a:pt x="0" y="29419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11250264"/>
              <a:satOff val="-16880"/>
              <a:lumOff val="-2745"/>
              <a:alphaOff val="0"/>
            </a:schemeClr>
          </a:fillRef>
          <a:effectRef idx="2">
            <a:schemeClr val="accent3">
              <a:hueOff val="11250264"/>
              <a:satOff val="-16880"/>
              <a:lumOff val="-2745"/>
              <a:alphaOff val="0"/>
            </a:schemeClr>
          </a:effectRef>
          <a:fontRef idx="minor">
            <a:schemeClr val="lt1"/>
          </a:fontRef>
        </p:style>
        <p:txBody>
          <a:bodyPr spcFirstLastPara="0" vert="horz" wrap="square" lIns="147126" tIns="147126" rIns="147126" bIns="147126" numCol="1" spcCol="1270" anchor="ctr" anchorCtr="0">
            <a:noAutofit/>
          </a:bodyPr>
          <a:lstStyle/>
          <a:p>
            <a:pPr lvl="0" algn="ctr" defTabSz="711200" rtl="0">
              <a:lnSpc>
                <a:spcPct val="90000"/>
              </a:lnSpc>
              <a:spcBef>
                <a:spcPct val="0"/>
              </a:spcBef>
              <a:spcAft>
                <a:spcPct val="35000"/>
              </a:spcAft>
            </a:pPr>
            <a:r>
              <a:rPr lang="vi-VN" sz="2400" kern="1200" dirty="0" smtClean="0"/>
              <a:t>D. Trong không gian kín, lưu thông không khí kém</a:t>
            </a:r>
            <a:endParaRPr lang="en-US" sz="2400" kern="1200" dirty="0"/>
          </a:p>
        </p:txBody>
      </p:sp>
    </p:spTree>
    <p:extLst>
      <p:ext uri="{BB962C8B-B14F-4D97-AF65-F5344CB8AC3E}">
        <p14:creationId xmlns:p14="http://schemas.microsoft.com/office/powerpoint/2010/main" val="29985152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7"/>
                                        </p:tgtEl>
                                        <p:attrNameLst>
                                          <p:attrName>style.color</p:attrName>
                                        </p:attrNameLst>
                                      </p:cBhvr>
                                      <p:to>
                                        <a:schemeClr val="bg1"/>
                                      </p:to>
                                    </p:animClr>
                                    <p:animClr clrSpc="rgb" dir="cw">
                                      <p:cBhvr>
                                        <p:cTn id="7" dur="250" autoRev="1" fill="remove"/>
                                        <p:tgtEl>
                                          <p:spTgt spid="7"/>
                                        </p:tgtEl>
                                        <p:attrNameLst>
                                          <p:attrName>fillcolor</p:attrName>
                                        </p:attrNameLst>
                                      </p:cBhvr>
                                      <p:to>
                                        <a:schemeClr val="bg1"/>
                                      </p:to>
                                    </p:animClr>
                                    <p:set>
                                      <p:cBhvr>
                                        <p:cTn id="8" dur="250" autoRev="1" fill="remove"/>
                                        <p:tgtEl>
                                          <p:spTgt spid="7"/>
                                        </p:tgtEl>
                                        <p:attrNameLst>
                                          <p:attrName>fill.type</p:attrName>
                                        </p:attrNameLst>
                                      </p:cBhvr>
                                      <p:to>
                                        <p:strVal val="solid"/>
                                      </p:to>
                                    </p:set>
                                    <p:set>
                                      <p:cBhvr>
                                        <p:cTn id="9" dur="250" autoRev="1" fill="remove"/>
                                        <p:tgtEl>
                                          <p:spTgt spid="7"/>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fill="remove" grpId="0" nodeType="clickEffect">
                                  <p:stCondLst>
                                    <p:cond delay="0"/>
                                  </p:stCondLst>
                                  <p:childTnLst>
                                    <p:animClr clrSpc="rgb" dir="cw">
                                      <p:cBhvr override="childStyle">
                                        <p:cTn id="14" dur="250" autoRev="1" fill="remove"/>
                                        <p:tgtEl>
                                          <p:spTgt spid="8"/>
                                        </p:tgtEl>
                                        <p:attrNameLst>
                                          <p:attrName>style.color</p:attrName>
                                        </p:attrNameLst>
                                      </p:cBhvr>
                                      <p:to>
                                        <a:schemeClr val="bg1"/>
                                      </p:to>
                                    </p:animClr>
                                    <p:animClr clrSpc="rgb" dir="cw">
                                      <p:cBhvr>
                                        <p:cTn id="15" dur="250" autoRev="1" fill="remove"/>
                                        <p:tgtEl>
                                          <p:spTgt spid="8"/>
                                        </p:tgtEl>
                                        <p:attrNameLst>
                                          <p:attrName>fillcolor</p:attrName>
                                        </p:attrNameLst>
                                      </p:cBhvr>
                                      <p:to>
                                        <a:schemeClr val="bg1"/>
                                      </p:to>
                                    </p:animClr>
                                    <p:set>
                                      <p:cBhvr>
                                        <p:cTn id="16" dur="250" autoRev="1" fill="remove"/>
                                        <p:tgtEl>
                                          <p:spTgt spid="8"/>
                                        </p:tgtEl>
                                        <p:attrNameLst>
                                          <p:attrName>fill.type</p:attrName>
                                        </p:attrNameLst>
                                      </p:cBhvr>
                                      <p:to>
                                        <p:strVal val="solid"/>
                                      </p:to>
                                    </p:set>
                                    <p:set>
                                      <p:cBhvr>
                                        <p:cTn id="17" dur="250" autoRev="1" fill="remove"/>
                                        <p:tgtEl>
                                          <p:spTgt spid="8"/>
                                        </p:tgtEl>
                                        <p:attrNameLst>
                                          <p:attrName>fill.on</p:attrName>
                                        </p:attrNameLst>
                                      </p:cBhvr>
                                      <p:to>
                                        <p:strVal val="true"/>
                                      </p:to>
                                    </p:set>
                                  </p:childTnLst>
                                  <p:subTnLst>
                                    <p:audio>
                                      <p:cMediaNode>
                                        <p:cTn display="0" masterRel="sameClick">
                                          <p:stCondLst>
                                            <p:cond evt="begin" delay="0">
                                              <p:tn val="13"/>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8"/>
                  </p:tgtEl>
                </p:cond>
              </p:nextCondLst>
            </p:seq>
            <p:seq concurrent="1" nextAc="seek">
              <p:cTn id="18" restart="whenNotActive" fill="hold" evtFilter="cancelBubble" nodeType="interactiveSeq">
                <p:stCondLst>
                  <p:cond evt="onClick" delay="0">
                    <p:tgtEl>
                      <p:spTgt spid="10"/>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fill="remove" grpId="0" nodeType="clickEffect">
                                  <p:stCondLst>
                                    <p:cond delay="0"/>
                                  </p:stCondLst>
                                  <p:childTnLst>
                                    <p:animClr clrSpc="rgb" dir="cw">
                                      <p:cBhvr override="childStyle">
                                        <p:cTn id="22" dur="250" autoRev="1" fill="remove"/>
                                        <p:tgtEl>
                                          <p:spTgt spid="10"/>
                                        </p:tgtEl>
                                        <p:attrNameLst>
                                          <p:attrName>style.color</p:attrName>
                                        </p:attrNameLst>
                                      </p:cBhvr>
                                      <p:to>
                                        <a:schemeClr val="bg1"/>
                                      </p:to>
                                    </p:animClr>
                                    <p:animClr clrSpc="rgb" dir="cw">
                                      <p:cBhvr>
                                        <p:cTn id="23" dur="250" autoRev="1" fill="remove"/>
                                        <p:tgtEl>
                                          <p:spTgt spid="10"/>
                                        </p:tgtEl>
                                        <p:attrNameLst>
                                          <p:attrName>fillcolor</p:attrName>
                                        </p:attrNameLst>
                                      </p:cBhvr>
                                      <p:to>
                                        <a:schemeClr val="bg1"/>
                                      </p:to>
                                    </p:animClr>
                                    <p:set>
                                      <p:cBhvr>
                                        <p:cTn id="24" dur="250" autoRev="1" fill="remove"/>
                                        <p:tgtEl>
                                          <p:spTgt spid="10"/>
                                        </p:tgtEl>
                                        <p:attrNameLst>
                                          <p:attrName>fill.type</p:attrName>
                                        </p:attrNameLst>
                                      </p:cBhvr>
                                      <p:to>
                                        <p:strVal val="solid"/>
                                      </p:to>
                                    </p:set>
                                    <p:set>
                                      <p:cBhvr>
                                        <p:cTn id="25" dur="250" autoRev="1" fill="remove"/>
                                        <p:tgtEl>
                                          <p:spTgt spid="10"/>
                                        </p:tgtEl>
                                        <p:attrNameLst>
                                          <p:attrName>fill.on</p:attrName>
                                        </p:attrNameLst>
                                      </p:cBhvr>
                                      <p:to>
                                        <p:strVal val="true"/>
                                      </p:to>
                                    </p:set>
                                  </p:childTnLst>
                                  <p:subTnLst>
                                    <p:audio>
                                      <p:cMediaNode>
                                        <p:cTn display="0" masterRel="sameClick">
                                          <p:stCondLst>
                                            <p:cond evt="begin" delay="0">
                                              <p:tn val="21"/>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0"/>
                  </p:tgtEl>
                </p:cond>
              </p:nextCondLst>
            </p:seq>
            <p:seq concurrent="1" nextAc="seek">
              <p:cTn id="26" restart="whenNotActive" fill="hold" evtFilter="cancelBubble" nodeType="interactiveSeq">
                <p:stCondLst>
                  <p:cond evt="onClick" delay="0">
                    <p:tgtEl>
                      <p:spTgt spid="9"/>
                    </p:tgtEl>
                  </p:cond>
                </p:stCondLst>
                <p:endSync evt="end" delay="0">
                  <p:rtn val="all"/>
                </p:endSync>
                <p:childTnLst>
                  <p:par>
                    <p:cTn id="27" fill="hold">
                      <p:stCondLst>
                        <p:cond delay="0"/>
                      </p:stCondLst>
                      <p:childTnLst>
                        <p:par>
                          <p:cTn id="28" fill="hold">
                            <p:stCondLst>
                              <p:cond delay="0"/>
                            </p:stCondLst>
                            <p:childTnLst>
                              <p:par>
                                <p:cTn id="29" presetID="27" presetClass="emph" presetSubtype="0" fill="remove" grpId="0" nodeType="clickEffect">
                                  <p:stCondLst>
                                    <p:cond delay="0"/>
                                  </p:stCondLst>
                                  <p:childTnLst>
                                    <p:animClr clrSpc="rgb" dir="cw">
                                      <p:cBhvr override="childStyle">
                                        <p:cTn id="30" dur="250" autoRev="1" fill="remove"/>
                                        <p:tgtEl>
                                          <p:spTgt spid="9"/>
                                        </p:tgtEl>
                                        <p:attrNameLst>
                                          <p:attrName>style.color</p:attrName>
                                        </p:attrNameLst>
                                      </p:cBhvr>
                                      <p:to>
                                        <a:schemeClr val="bg1"/>
                                      </p:to>
                                    </p:animClr>
                                    <p:animClr clrSpc="rgb" dir="cw">
                                      <p:cBhvr>
                                        <p:cTn id="31" dur="250" autoRev="1" fill="remove"/>
                                        <p:tgtEl>
                                          <p:spTgt spid="9"/>
                                        </p:tgtEl>
                                        <p:attrNameLst>
                                          <p:attrName>fillcolor</p:attrName>
                                        </p:attrNameLst>
                                      </p:cBhvr>
                                      <p:to>
                                        <a:schemeClr val="bg1"/>
                                      </p:to>
                                    </p:animClr>
                                    <p:set>
                                      <p:cBhvr>
                                        <p:cTn id="32" dur="250" autoRev="1" fill="remove"/>
                                        <p:tgtEl>
                                          <p:spTgt spid="9"/>
                                        </p:tgtEl>
                                        <p:attrNameLst>
                                          <p:attrName>fill.type</p:attrName>
                                        </p:attrNameLst>
                                      </p:cBhvr>
                                      <p:to>
                                        <p:strVal val="solid"/>
                                      </p:to>
                                    </p:set>
                                    <p:set>
                                      <p:cBhvr>
                                        <p:cTn id="33" dur="250" autoRev="1" fill="remove"/>
                                        <p:tgtEl>
                                          <p:spTgt spid="9"/>
                                        </p:tgtEl>
                                        <p:attrNameLst>
                                          <p:attrName>fill.on</p:attrName>
                                        </p:attrNameLst>
                                      </p:cBhvr>
                                      <p:to>
                                        <p:strVal val="true"/>
                                      </p:to>
                                    </p:set>
                                  </p:childTnLst>
                                  <p:subTnLst>
                                    <p:audio>
                                      <p:cMediaNode>
                                        <p:cTn display="0" masterRel="sameClick">
                                          <p:stCondLst>
                                            <p:cond evt="begin" delay="0">
                                              <p:tn val="29"/>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9"/>
                  </p:tgtEl>
                </p:cond>
              </p:nextCondLst>
            </p:seq>
          </p:childTnLst>
        </p:cTn>
      </p:par>
    </p:tnLst>
    <p:bldLst>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00"/>
            <a:ext cx="8763000" cy="1477962"/>
          </a:xfrm>
        </p:spPr>
        <p:txBody>
          <a:bodyPr>
            <a:noAutofit/>
          </a:bodyPr>
          <a:lstStyle/>
          <a:p>
            <a:pPr algn="l"/>
            <a:r>
              <a:rPr lang="vi-VN" sz="3600" u="sng" dirty="0"/>
              <a:t>Câu </a:t>
            </a:r>
            <a:r>
              <a:rPr lang="en-US" sz="3600" u="sng" dirty="0" smtClean="0"/>
              <a:t>16</a:t>
            </a:r>
            <a:r>
              <a:rPr lang="vi-VN" sz="3600" u="sng" dirty="0" smtClean="0"/>
              <a:t>: </a:t>
            </a:r>
            <a:r>
              <a:rPr lang="vi-VN" sz="3600" dirty="0"/>
              <a:t>Bạn có kể được hết các tỉnh/ thành phố ở Việt Nam đã có ca nhiễm virus tính đến thời điểm hiện tại?</a:t>
            </a:r>
            <a:endParaRPr lang="en-US" sz="3600" dirty="0"/>
          </a:p>
        </p:txBody>
      </p:sp>
      <p:sp>
        <p:nvSpPr>
          <p:cNvPr id="6" name="Freeform 5"/>
          <p:cNvSpPr/>
          <p:nvPr/>
        </p:nvSpPr>
        <p:spPr>
          <a:xfrm>
            <a:off x="4401285" y="3200400"/>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smtClean="0"/>
              <a:t>Thanh </a:t>
            </a:r>
            <a:r>
              <a:rPr lang="en-US" sz="2000" kern="1200" dirty="0" err="1" smtClean="0"/>
              <a:t>Hoá</a:t>
            </a:r>
            <a:endParaRPr lang="en-US" sz="2000" kern="1200" dirty="0"/>
          </a:p>
        </p:txBody>
      </p:sp>
      <p:sp>
        <p:nvSpPr>
          <p:cNvPr id="7" name="Freeform 6"/>
          <p:cNvSpPr/>
          <p:nvPr/>
        </p:nvSpPr>
        <p:spPr>
          <a:xfrm rot="1800000">
            <a:off x="5748037" y="3807987"/>
            <a:ext cx="355389" cy="291558"/>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0" y="40279"/>
                </a:moveTo>
                <a:lnTo>
                  <a:pt x="79604" y="40279"/>
                </a:lnTo>
                <a:lnTo>
                  <a:pt x="79604" y="0"/>
                </a:lnTo>
                <a:lnTo>
                  <a:pt x="159208" y="100698"/>
                </a:lnTo>
                <a:lnTo>
                  <a:pt x="79604" y="201395"/>
                </a:lnTo>
                <a:lnTo>
                  <a:pt x="79604" y="161116"/>
                </a:lnTo>
                <a:lnTo>
                  <a:pt x="0" y="161116"/>
                </a:lnTo>
                <a:lnTo>
                  <a:pt x="0" y="40279"/>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40279" rIns="47761" bIns="40278" numCol="1" spcCol="1270" anchor="ctr" anchorCtr="0">
            <a:noAutofit/>
          </a:bodyPr>
          <a:lstStyle/>
          <a:p>
            <a:pPr lvl="0" algn="ctr" defTabSz="266700">
              <a:lnSpc>
                <a:spcPct val="90000"/>
              </a:lnSpc>
              <a:spcBef>
                <a:spcPct val="0"/>
              </a:spcBef>
              <a:spcAft>
                <a:spcPct val="35000"/>
              </a:spcAft>
            </a:pPr>
            <a:endParaRPr lang="en-US" sz="600" kern="1200"/>
          </a:p>
        </p:txBody>
      </p:sp>
      <p:sp>
        <p:nvSpPr>
          <p:cNvPr id="8" name="Freeform 7"/>
          <p:cNvSpPr/>
          <p:nvPr/>
        </p:nvSpPr>
        <p:spPr>
          <a:xfrm>
            <a:off x="6135570" y="3849779"/>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err="1" smtClean="0"/>
              <a:t>Hà</a:t>
            </a:r>
            <a:r>
              <a:rPr lang="en-US" sz="2000" kern="1200" dirty="0" smtClean="0"/>
              <a:t> </a:t>
            </a:r>
            <a:r>
              <a:rPr lang="en-US" sz="2000" kern="1200" dirty="0" err="1" smtClean="0"/>
              <a:t>Nội</a:t>
            </a:r>
            <a:endParaRPr lang="en-US" sz="2000" kern="1200" dirty="0"/>
          </a:p>
        </p:txBody>
      </p:sp>
      <p:sp>
        <p:nvSpPr>
          <p:cNvPr id="9" name="Freeform 8"/>
          <p:cNvSpPr/>
          <p:nvPr/>
        </p:nvSpPr>
        <p:spPr>
          <a:xfrm rot="5400000">
            <a:off x="6686343" y="4699792"/>
            <a:ext cx="230484" cy="449560"/>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0" y="40279"/>
                </a:moveTo>
                <a:lnTo>
                  <a:pt x="79604" y="40279"/>
                </a:lnTo>
                <a:lnTo>
                  <a:pt x="79604" y="0"/>
                </a:lnTo>
                <a:lnTo>
                  <a:pt x="159208" y="100698"/>
                </a:lnTo>
                <a:lnTo>
                  <a:pt x="79604" y="201395"/>
                </a:lnTo>
                <a:lnTo>
                  <a:pt x="79604" y="161116"/>
                </a:lnTo>
                <a:lnTo>
                  <a:pt x="0" y="161116"/>
                </a:lnTo>
                <a:lnTo>
                  <a:pt x="0" y="40279"/>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0" tIns="40278" rIns="47761" bIns="40279" numCol="1" spcCol="1270" anchor="ctr" anchorCtr="0">
            <a:noAutofit/>
          </a:bodyPr>
          <a:lstStyle/>
          <a:p>
            <a:pPr lvl="0" algn="ctr" defTabSz="266700">
              <a:lnSpc>
                <a:spcPct val="90000"/>
              </a:lnSpc>
              <a:spcBef>
                <a:spcPct val="0"/>
              </a:spcBef>
              <a:spcAft>
                <a:spcPct val="35000"/>
              </a:spcAft>
            </a:pPr>
            <a:endParaRPr lang="en-US" sz="600" kern="1200"/>
          </a:p>
        </p:txBody>
      </p:sp>
      <p:sp>
        <p:nvSpPr>
          <p:cNvPr id="10" name="Freeform 9"/>
          <p:cNvSpPr/>
          <p:nvPr/>
        </p:nvSpPr>
        <p:spPr>
          <a:xfrm>
            <a:off x="6135570" y="5148533"/>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err="1" smtClean="0"/>
              <a:t>Đà</a:t>
            </a:r>
            <a:r>
              <a:rPr lang="en-US" sz="2000" kern="1200" dirty="0" smtClean="0"/>
              <a:t> </a:t>
            </a:r>
            <a:r>
              <a:rPr lang="en-US" sz="2000" kern="1200" dirty="0" err="1" smtClean="0"/>
              <a:t>Nẵng</a:t>
            </a:r>
            <a:endParaRPr lang="en-US" sz="2000" kern="1200" dirty="0"/>
          </a:p>
        </p:txBody>
      </p:sp>
      <p:sp>
        <p:nvSpPr>
          <p:cNvPr id="11" name="Freeform 10"/>
          <p:cNvSpPr/>
          <p:nvPr/>
        </p:nvSpPr>
        <p:spPr>
          <a:xfrm rot="19800000">
            <a:off x="5765459" y="5756120"/>
            <a:ext cx="355389" cy="291558"/>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159208" y="161116"/>
                </a:moveTo>
                <a:lnTo>
                  <a:pt x="79604" y="161116"/>
                </a:lnTo>
                <a:lnTo>
                  <a:pt x="79604" y="201395"/>
                </a:lnTo>
                <a:lnTo>
                  <a:pt x="0" y="100697"/>
                </a:lnTo>
                <a:lnTo>
                  <a:pt x="79604" y="0"/>
                </a:lnTo>
                <a:lnTo>
                  <a:pt x="79604" y="40279"/>
                </a:lnTo>
                <a:lnTo>
                  <a:pt x="159208" y="40279"/>
                </a:lnTo>
                <a:lnTo>
                  <a:pt x="159208" y="16111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47761" tIns="40279" rIns="0" bIns="40278" numCol="1" spcCol="1270" anchor="ctr" anchorCtr="0">
            <a:noAutofit/>
          </a:bodyPr>
          <a:lstStyle/>
          <a:p>
            <a:pPr lvl="0" algn="ctr" defTabSz="266700">
              <a:lnSpc>
                <a:spcPct val="90000"/>
              </a:lnSpc>
              <a:spcBef>
                <a:spcPct val="0"/>
              </a:spcBef>
              <a:spcAft>
                <a:spcPct val="35000"/>
              </a:spcAft>
            </a:pPr>
            <a:endParaRPr lang="en-US" sz="600" kern="1200"/>
          </a:p>
        </p:txBody>
      </p:sp>
      <p:sp>
        <p:nvSpPr>
          <p:cNvPr id="12" name="Freeform 11"/>
          <p:cNvSpPr/>
          <p:nvPr/>
        </p:nvSpPr>
        <p:spPr>
          <a:xfrm>
            <a:off x="4401285" y="5797911"/>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err="1" smtClean="0"/>
              <a:t>Vĩnh</a:t>
            </a:r>
            <a:r>
              <a:rPr lang="en-US" sz="2000" kern="1200" dirty="0" smtClean="0"/>
              <a:t> </a:t>
            </a:r>
            <a:r>
              <a:rPr lang="en-US" sz="2000" kern="1200" dirty="0" err="1" smtClean="0"/>
              <a:t>Phúc</a:t>
            </a:r>
            <a:endParaRPr lang="en-US" sz="2000" kern="1200" dirty="0"/>
          </a:p>
        </p:txBody>
      </p:sp>
      <p:sp>
        <p:nvSpPr>
          <p:cNvPr id="13" name="Freeform 12"/>
          <p:cNvSpPr/>
          <p:nvPr/>
        </p:nvSpPr>
        <p:spPr>
          <a:xfrm rot="1800000">
            <a:off x="4031174" y="5762643"/>
            <a:ext cx="355391" cy="291558"/>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159208" y="161116"/>
                </a:moveTo>
                <a:lnTo>
                  <a:pt x="79604" y="161116"/>
                </a:lnTo>
                <a:lnTo>
                  <a:pt x="79604" y="201395"/>
                </a:lnTo>
                <a:lnTo>
                  <a:pt x="0" y="100697"/>
                </a:lnTo>
                <a:lnTo>
                  <a:pt x="79604" y="0"/>
                </a:lnTo>
                <a:lnTo>
                  <a:pt x="79604" y="40279"/>
                </a:lnTo>
                <a:lnTo>
                  <a:pt x="159208" y="40279"/>
                </a:lnTo>
                <a:lnTo>
                  <a:pt x="159208" y="161116"/>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47762" tIns="40279" rIns="0" bIns="40278" numCol="1" spcCol="1270" anchor="ctr" anchorCtr="0">
            <a:noAutofit/>
          </a:bodyPr>
          <a:lstStyle/>
          <a:p>
            <a:pPr lvl="0" algn="ctr" defTabSz="266700">
              <a:lnSpc>
                <a:spcPct val="90000"/>
              </a:lnSpc>
              <a:spcBef>
                <a:spcPct val="0"/>
              </a:spcBef>
              <a:spcAft>
                <a:spcPct val="35000"/>
              </a:spcAft>
            </a:pPr>
            <a:endParaRPr lang="en-US" sz="600" kern="1200"/>
          </a:p>
        </p:txBody>
      </p:sp>
      <p:sp>
        <p:nvSpPr>
          <p:cNvPr id="14" name="Freeform 13"/>
          <p:cNvSpPr/>
          <p:nvPr/>
        </p:nvSpPr>
        <p:spPr>
          <a:xfrm>
            <a:off x="2667000" y="5148533"/>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err="1" smtClean="0"/>
              <a:t>Khánh</a:t>
            </a:r>
            <a:r>
              <a:rPr lang="en-US" sz="2000" kern="1200" dirty="0" smtClean="0"/>
              <a:t> </a:t>
            </a:r>
            <a:r>
              <a:rPr lang="en-US" sz="2000" kern="1200" dirty="0" err="1" smtClean="0"/>
              <a:t>Hoà</a:t>
            </a:r>
            <a:endParaRPr lang="en-US" sz="2000" kern="1200" dirty="0"/>
          </a:p>
        </p:txBody>
      </p:sp>
      <p:sp>
        <p:nvSpPr>
          <p:cNvPr id="15" name="Freeform 14"/>
          <p:cNvSpPr/>
          <p:nvPr/>
        </p:nvSpPr>
        <p:spPr>
          <a:xfrm rot="16200000">
            <a:off x="3217773" y="4712837"/>
            <a:ext cx="230484" cy="449560"/>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0" y="40279"/>
                </a:moveTo>
                <a:lnTo>
                  <a:pt x="79604" y="40279"/>
                </a:lnTo>
                <a:lnTo>
                  <a:pt x="79604" y="0"/>
                </a:lnTo>
                <a:lnTo>
                  <a:pt x="159208" y="100698"/>
                </a:lnTo>
                <a:lnTo>
                  <a:pt x="79604" y="201395"/>
                </a:lnTo>
                <a:lnTo>
                  <a:pt x="79604" y="161116"/>
                </a:lnTo>
                <a:lnTo>
                  <a:pt x="0" y="161116"/>
                </a:lnTo>
                <a:lnTo>
                  <a:pt x="0" y="40279"/>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1" tIns="40278" rIns="47762" bIns="40279" numCol="1" spcCol="1270" anchor="ctr" anchorCtr="0">
            <a:noAutofit/>
          </a:bodyPr>
          <a:lstStyle/>
          <a:p>
            <a:pPr lvl="0" algn="ctr" defTabSz="266700">
              <a:lnSpc>
                <a:spcPct val="90000"/>
              </a:lnSpc>
              <a:spcBef>
                <a:spcPct val="0"/>
              </a:spcBef>
              <a:spcAft>
                <a:spcPct val="35000"/>
              </a:spcAft>
            </a:pPr>
            <a:endParaRPr lang="en-US" sz="600" kern="1200"/>
          </a:p>
        </p:txBody>
      </p:sp>
      <p:sp>
        <p:nvSpPr>
          <p:cNvPr id="16" name="Freeform 15"/>
          <p:cNvSpPr/>
          <p:nvPr/>
        </p:nvSpPr>
        <p:spPr>
          <a:xfrm>
            <a:off x="2667000" y="3849779"/>
            <a:ext cx="1332030" cy="863876"/>
          </a:xfrm>
          <a:custGeom>
            <a:avLst/>
            <a:gdLst>
              <a:gd name="connsiteX0" fmla="*/ 0 w 596726"/>
              <a:gd name="connsiteY0" fmla="*/ 298363 h 596726"/>
              <a:gd name="connsiteX1" fmla="*/ 298363 w 596726"/>
              <a:gd name="connsiteY1" fmla="*/ 0 h 596726"/>
              <a:gd name="connsiteX2" fmla="*/ 596726 w 596726"/>
              <a:gd name="connsiteY2" fmla="*/ 298363 h 596726"/>
              <a:gd name="connsiteX3" fmla="*/ 298363 w 596726"/>
              <a:gd name="connsiteY3" fmla="*/ 596726 h 596726"/>
              <a:gd name="connsiteX4" fmla="*/ 0 w 596726"/>
              <a:gd name="connsiteY4" fmla="*/ 298363 h 59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726" h="596726">
                <a:moveTo>
                  <a:pt x="0" y="298363"/>
                </a:moveTo>
                <a:cubicBezTo>
                  <a:pt x="0" y="133582"/>
                  <a:pt x="133582" y="0"/>
                  <a:pt x="298363" y="0"/>
                </a:cubicBezTo>
                <a:cubicBezTo>
                  <a:pt x="463144" y="0"/>
                  <a:pt x="596726" y="133582"/>
                  <a:pt x="596726" y="298363"/>
                </a:cubicBezTo>
                <a:cubicBezTo>
                  <a:pt x="596726" y="463144"/>
                  <a:pt x="463144" y="596726"/>
                  <a:pt x="298363" y="596726"/>
                </a:cubicBezTo>
                <a:cubicBezTo>
                  <a:pt x="133582" y="596726"/>
                  <a:pt x="0" y="463144"/>
                  <a:pt x="0" y="298363"/>
                </a:cubicBezTo>
                <a:close/>
              </a:path>
            </a:pathLst>
          </a:custGeom>
        </p:spPr>
        <p:style>
          <a:lnRef idx="3">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97548" tIns="97548" rIns="97548" bIns="97548" numCol="1" spcCol="1270" anchor="ctr" anchorCtr="0">
            <a:noAutofit/>
          </a:bodyPr>
          <a:lstStyle/>
          <a:p>
            <a:pPr lvl="0" algn="ctr" defTabSz="355600" rtl="0">
              <a:lnSpc>
                <a:spcPct val="90000"/>
              </a:lnSpc>
              <a:spcBef>
                <a:spcPct val="0"/>
              </a:spcBef>
              <a:spcAft>
                <a:spcPct val="35000"/>
              </a:spcAft>
            </a:pPr>
            <a:r>
              <a:rPr lang="en-US" sz="2000" kern="1200" dirty="0" smtClean="0"/>
              <a:t>Tp. </a:t>
            </a:r>
            <a:r>
              <a:rPr lang="en-US" sz="2000" kern="1200" dirty="0" err="1" smtClean="0"/>
              <a:t>Hồ</a:t>
            </a:r>
            <a:r>
              <a:rPr lang="en-US" sz="2000" kern="1200" dirty="0" smtClean="0"/>
              <a:t> </a:t>
            </a:r>
            <a:r>
              <a:rPr lang="en-US" sz="2000" kern="1200" dirty="0" err="1" smtClean="0"/>
              <a:t>Chí</a:t>
            </a:r>
            <a:r>
              <a:rPr lang="en-US" sz="2000" kern="1200" dirty="0" smtClean="0"/>
              <a:t> Minh</a:t>
            </a:r>
            <a:endParaRPr lang="en-US" sz="2000" kern="1200" dirty="0"/>
          </a:p>
        </p:txBody>
      </p:sp>
      <p:sp>
        <p:nvSpPr>
          <p:cNvPr id="17" name="Freeform 16"/>
          <p:cNvSpPr/>
          <p:nvPr/>
        </p:nvSpPr>
        <p:spPr>
          <a:xfrm rot="19800000">
            <a:off x="4013752" y="3814510"/>
            <a:ext cx="355389" cy="291558"/>
          </a:xfrm>
          <a:custGeom>
            <a:avLst/>
            <a:gdLst>
              <a:gd name="connsiteX0" fmla="*/ 0 w 159208"/>
              <a:gd name="connsiteY0" fmla="*/ 40279 h 201395"/>
              <a:gd name="connsiteX1" fmla="*/ 79604 w 159208"/>
              <a:gd name="connsiteY1" fmla="*/ 40279 h 201395"/>
              <a:gd name="connsiteX2" fmla="*/ 79604 w 159208"/>
              <a:gd name="connsiteY2" fmla="*/ 0 h 201395"/>
              <a:gd name="connsiteX3" fmla="*/ 159208 w 159208"/>
              <a:gd name="connsiteY3" fmla="*/ 100698 h 201395"/>
              <a:gd name="connsiteX4" fmla="*/ 79604 w 159208"/>
              <a:gd name="connsiteY4" fmla="*/ 201395 h 201395"/>
              <a:gd name="connsiteX5" fmla="*/ 79604 w 159208"/>
              <a:gd name="connsiteY5" fmla="*/ 161116 h 201395"/>
              <a:gd name="connsiteX6" fmla="*/ 0 w 159208"/>
              <a:gd name="connsiteY6" fmla="*/ 161116 h 201395"/>
              <a:gd name="connsiteX7" fmla="*/ 0 w 159208"/>
              <a:gd name="connsiteY7" fmla="*/ 40279 h 20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9208" h="201395">
                <a:moveTo>
                  <a:pt x="0" y="40279"/>
                </a:moveTo>
                <a:lnTo>
                  <a:pt x="79604" y="40279"/>
                </a:lnTo>
                <a:lnTo>
                  <a:pt x="79604" y="0"/>
                </a:lnTo>
                <a:lnTo>
                  <a:pt x="159208" y="100698"/>
                </a:lnTo>
                <a:lnTo>
                  <a:pt x="79604" y="201395"/>
                </a:lnTo>
                <a:lnTo>
                  <a:pt x="79604" y="161116"/>
                </a:lnTo>
                <a:lnTo>
                  <a:pt x="0" y="161116"/>
                </a:lnTo>
                <a:lnTo>
                  <a:pt x="0" y="40279"/>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1">
            <a:schemeClr val="accent2">
              <a:tint val="60000"/>
              <a:hueOff val="0"/>
              <a:satOff val="0"/>
              <a:lumOff val="0"/>
              <a:alphaOff val="0"/>
            </a:schemeClr>
          </a:effectRef>
          <a:fontRef idx="minor">
            <a:schemeClr val="dk1">
              <a:hueOff val="0"/>
              <a:satOff val="0"/>
              <a:lumOff val="0"/>
              <a:alphaOff val="0"/>
            </a:schemeClr>
          </a:fontRef>
        </p:style>
        <p:txBody>
          <a:bodyPr spcFirstLastPara="0" vert="horz" wrap="square" lIns="-1" tIns="40279" rIns="47762" bIns="40278" numCol="1" spcCol="1270" anchor="ctr" anchorCtr="0">
            <a:noAutofit/>
          </a:bodyPr>
          <a:lstStyle/>
          <a:p>
            <a:pPr lvl="0" algn="ctr" defTabSz="266700">
              <a:lnSpc>
                <a:spcPct val="90000"/>
              </a:lnSpc>
              <a:spcBef>
                <a:spcPct val="0"/>
              </a:spcBef>
              <a:spcAft>
                <a:spcPct val="35000"/>
              </a:spcAft>
            </a:pPr>
            <a:endParaRPr lang="en-US" sz="600" kern="1200"/>
          </a:p>
        </p:txBody>
      </p:sp>
    </p:spTree>
    <p:extLst>
      <p:ext uri="{BB962C8B-B14F-4D97-AF65-F5344CB8AC3E}">
        <p14:creationId xmlns:p14="http://schemas.microsoft.com/office/powerpoint/2010/main" val="22236747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0" presetClass="emph" presetSubtype="0" fill="hold" grpId="0" nodeType="clickEffect">
                                  <p:stCondLst>
                                    <p:cond delay="0"/>
                                  </p:stCondLst>
                                  <p:childTnLst>
                                    <p:anim calcmode="discrete" valueType="str">
                                      <p:cBhvr override="childStyle">
                                        <p:cTn id="11" dur="2000" fill="hold"/>
                                        <p:tgtEl>
                                          <p:spTgt spid="8"/>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10"/>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10" presetClass="emph" presetSubtype="0" fill="hold" grpId="0" nodeType="clickEffect">
                                  <p:stCondLst>
                                    <p:cond delay="0"/>
                                  </p:stCondLst>
                                  <p:childTnLst>
                                    <p:anim calcmode="discrete" valueType="str">
                                      <p:cBhvr override="childStyle">
                                        <p:cTn id="16" dur="2000" fill="hold"/>
                                        <p:tgtEl>
                                          <p:spTgt spid="10"/>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15"/>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10"/>
                  </p:tgtEl>
                </p:cond>
              </p:nextCondLst>
            </p:seq>
            <p:seq concurrent="1" nextAc="seek">
              <p:cTn id="17" restart="whenNotActive" fill="hold" evtFilter="cancelBubble" nodeType="interactiveSeq">
                <p:stCondLst>
                  <p:cond evt="onClick" delay="0">
                    <p:tgtEl>
                      <p:spTgt spid="12"/>
                    </p:tgtEl>
                  </p:cond>
                </p:stCondLst>
                <p:endSync evt="end" delay="0">
                  <p:rtn val="all"/>
                </p:endSync>
                <p:childTnLst>
                  <p:par>
                    <p:cTn id="18" fill="hold">
                      <p:stCondLst>
                        <p:cond delay="0"/>
                      </p:stCondLst>
                      <p:childTnLst>
                        <p:par>
                          <p:cTn id="19" fill="hold">
                            <p:stCondLst>
                              <p:cond delay="0"/>
                            </p:stCondLst>
                            <p:childTnLst>
                              <p:par>
                                <p:cTn id="20" presetID="10" presetClass="emph" presetSubtype="0" fill="hold" grpId="0" nodeType="clickEffect">
                                  <p:stCondLst>
                                    <p:cond delay="0"/>
                                  </p:stCondLst>
                                  <p:childTnLst>
                                    <p:anim calcmode="discrete" valueType="str">
                                      <p:cBhvr override="childStyle">
                                        <p:cTn id="21" dur="2000" fill="hold"/>
                                        <p:tgtEl>
                                          <p:spTgt spid="1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20"/>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2"/>
                  </p:tgtEl>
                </p:cond>
              </p:nextCondLst>
            </p:seq>
            <p:seq concurrent="1" nextAc="seek">
              <p:cTn id="22" restart="whenNotActive" fill="hold" evtFilter="cancelBubble" nodeType="interactiveSeq">
                <p:stCondLst>
                  <p:cond evt="onClick" delay="0">
                    <p:tgtEl>
                      <p:spTgt spid="14"/>
                    </p:tgtEl>
                  </p:cond>
                </p:stCondLst>
                <p:endSync evt="end" delay="0">
                  <p:rtn val="all"/>
                </p:endSync>
                <p:childTnLst>
                  <p:par>
                    <p:cTn id="23" fill="hold">
                      <p:stCondLst>
                        <p:cond delay="0"/>
                      </p:stCondLst>
                      <p:childTnLst>
                        <p:par>
                          <p:cTn id="24" fill="hold">
                            <p:stCondLst>
                              <p:cond delay="0"/>
                            </p:stCondLst>
                            <p:childTnLst>
                              <p:par>
                                <p:cTn id="25" presetID="10" presetClass="emph" presetSubtype="0" fill="hold" grpId="0" nodeType="clickEffect">
                                  <p:stCondLst>
                                    <p:cond delay="0"/>
                                  </p:stCondLst>
                                  <p:childTnLst>
                                    <p:anim calcmode="discrete" valueType="str">
                                      <p:cBhvr override="childStyle">
                                        <p:cTn id="26" dur="2000" fill="hold"/>
                                        <p:tgtEl>
                                          <p:spTgt spid="14"/>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2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4"/>
                  </p:tgtEl>
                </p:cond>
              </p:nextCondLst>
            </p:seq>
            <p:seq concurrent="1" nextAc="seek">
              <p:cTn id="27" restart="whenNotActive" fill="hold" evtFilter="cancelBubble" nodeType="interactiveSeq">
                <p:stCondLst>
                  <p:cond evt="onClick" delay="0">
                    <p:tgtEl>
                      <p:spTgt spid="16"/>
                    </p:tgtEl>
                  </p:cond>
                </p:stCondLst>
                <p:endSync evt="end" delay="0">
                  <p:rtn val="all"/>
                </p:endSync>
                <p:childTnLst>
                  <p:par>
                    <p:cTn id="28" fill="hold">
                      <p:stCondLst>
                        <p:cond delay="0"/>
                      </p:stCondLst>
                      <p:childTnLst>
                        <p:par>
                          <p:cTn id="29" fill="hold">
                            <p:stCondLst>
                              <p:cond delay="0"/>
                            </p:stCondLst>
                            <p:childTnLst>
                              <p:par>
                                <p:cTn id="30" presetID="10" presetClass="emph" presetSubtype="0" fill="hold" grpId="0" nodeType="clickEffect">
                                  <p:stCondLst>
                                    <p:cond delay="0"/>
                                  </p:stCondLst>
                                  <p:childTnLst>
                                    <p:anim calcmode="discrete" valueType="str">
                                      <p:cBhvr override="childStyle">
                                        <p:cTn id="31" dur="2000" fill="hold"/>
                                        <p:tgtEl>
                                          <p:spTgt spid="1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30"/>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6"/>
                  </p:tgtEl>
                </p:cond>
              </p:nextCondLst>
            </p:seq>
          </p:childTnLst>
        </p:cTn>
      </p:par>
    </p:tnLst>
    <p:bldLst>
      <p:bldP spid="6" grpId="0"/>
      <p:bldP spid="8" grpId="0"/>
      <p:bldP spid="10" grpId="0"/>
      <p:bldP spid="12" grpId="0"/>
      <p:bldP spid="14"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667000"/>
            <a:ext cx="8229600" cy="1450975"/>
          </a:xfrm>
        </p:spPr>
        <p:txBody>
          <a:bodyPr>
            <a:normAutofit/>
          </a:bodyPr>
          <a:lstStyle/>
          <a:p>
            <a:r>
              <a:rPr lang="en-US" sz="6000" b="1" dirty="0" smtClean="0">
                <a:latin typeface="+mn-lt"/>
              </a:rPr>
              <a:t>CÂU HỎI TRẮC NGHIỆM</a:t>
            </a:r>
            <a:endParaRPr lang="en-US" sz="6000" b="1" dirty="0">
              <a:latin typeface="+mn-lt"/>
            </a:endParaRPr>
          </a:p>
        </p:txBody>
      </p:sp>
      <p:sp>
        <p:nvSpPr>
          <p:cNvPr id="3" name="Subtitle 2"/>
          <p:cNvSpPr>
            <a:spLocks noGrp="1"/>
          </p:cNvSpPr>
          <p:nvPr>
            <p:ph type="subTitle" idx="1"/>
          </p:nvPr>
        </p:nvSpPr>
        <p:spPr>
          <a:xfrm>
            <a:off x="1371600" y="4343400"/>
            <a:ext cx="6400800" cy="1295400"/>
          </a:xfrm>
        </p:spPr>
        <p:txBody>
          <a:bodyPr>
            <a:normAutofit/>
          </a:bodyPr>
          <a:lstStyle/>
          <a:p>
            <a:r>
              <a:rPr lang="en-US" sz="3400" b="1" dirty="0" smtClean="0">
                <a:solidFill>
                  <a:srgbClr val="FF0000"/>
                </a:solidFill>
                <a:latin typeface="Adobe Garamond Pro Bold" pitchFamily="18" charset="0"/>
              </a:rPr>
              <a:t>PHÒNG CHỐNG DỊCH BỆNH COVID-19</a:t>
            </a:r>
            <a:endParaRPr lang="en-US" sz="3400" b="1" dirty="0">
              <a:solidFill>
                <a:srgbClr val="FF0000"/>
              </a:solidFill>
              <a:latin typeface="Adobe Garamond Pro Bold" pitchFamily="18" charset="0"/>
            </a:endParaRPr>
          </a:p>
        </p:txBody>
      </p:sp>
      <p:sp>
        <p:nvSpPr>
          <p:cNvPr id="4" name="Subtitle 2"/>
          <p:cNvSpPr txBox="1">
            <a:spLocks/>
          </p:cNvSpPr>
          <p:nvPr/>
        </p:nvSpPr>
        <p:spPr>
          <a:xfrm>
            <a:off x="1295400" y="5715000"/>
            <a:ext cx="6324600" cy="762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1" dirty="0" smtClean="0">
                <a:solidFill>
                  <a:srgbClr val="7030A0"/>
                </a:solidFill>
                <a:latin typeface="Adobe Caslon Pro Bold" pitchFamily="18" charset="0"/>
              </a:rPr>
              <a:t>- </a:t>
            </a:r>
            <a:r>
              <a:rPr lang="en-US" sz="2800" b="1" dirty="0" err="1" smtClean="0">
                <a:solidFill>
                  <a:srgbClr val="7030A0"/>
                </a:solidFill>
                <a:latin typeface="Adobe Caslon Pro Bold" pitchFamily="18" charset="0"/>
              </a:rPr>
              <a:t>Trường</a:t>
            </a:r>
            <a:r>
              <a:rPr lang="en-US" sz="2800" b="1" dirty="0" smtClean="0">
                <a:solidFill>
                  <a:srgbClr val="7030A0"/>
                </a:solidFill>
                <a:latin typeface="Adobe Caslon Pro Bold" pitchFamily="18" charset="0"/>
              </a:rPr>
              <a:t> </a:t>
            </a:r>
            <a:r>
              <a:rPr lang="en-US" sz="2800" b="1" dirty="0" err="1" smtClean="0">
                <a:solidFill>
                  <a:srgbClr val="7030A0"/>
                </a:solidFill>
                <a:latin typeface="Adobe Caslon Pro Bold" pitchFamily="18" charset="0"/>
              </a:rPr>
              <a:t>Mầm</a:t>
            </a:r>
            <a:r>
              <a:rPr lang="en-US" sz="2800" b="1" dirty="0" smtClean="0">
                <a:solidFill>
                  <a:srgbClr val="7030A0"/>
                </a:solidFill>
                <a:latin typeface="Adobe Caslon Pro Bold" pitchFamily="18" charset="0"/>
              </a:rPr>
              <a:t> non 14 - </a:t>
            </a:r>
            <a:endParaRPr lang="en-US" sz="2800" b="1" dirty="0">
              <a:solidFill>
                <a:srgbClr val="7030A0"/>
              </a:solidFill>
              <a:latin typeface="Adobe Caslon Pro Bold" pitchFamily="18" charset="0"/>
            </a:endParaRPr>
          </a:p>
        </p:txBody>
      </p:sp>
    </p:spTree>
    <p:extLst>
      <p:ext uri="{BB962C8B-B14F-4D97-AF65-F5344CB8AC3E}">
        <p14:creationId xmlns:p14="http://schemas.microsoft.com/office/powerpoint/2010/main" val="140181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200"/>
            <a:ext cx="8229600" cy="1828800"/>
          </a:xfrm>
        </p:spPr>
        <p:txBody>
          <a:bodyPr>
            <a:normAutofit fontScale="90000"/>
          </a:bodyPr>
          <a:lstStyle/>
          <a:p>
            <a:pPr algn="l"/>
            <a:r>
              <a:rPr lang="vi-VN" u="sng" dirty="0" smtClean="0"/>
              <a:t>Câu 1: </a:t>
            </a:r>
            <a:r>
              <a:rPr lang="vi-VN" dirty="0" smtClean="0"/>
              <a:t>Theo bạn, khoảng cách an toàn khi ở cạnh người ho, sốt nghi nhiễm Covid-19 là bao nhiêu?</a:t>
            </a:r>
            <a:endParaRPr lang="en-US" dirty="0"/>
          </a:p>
        </p:txBody>
      </p:sp>
      <p:sp>
        <p:nvSpPr>
          <p:cNvPr id="13" name="Freeform 12"/>
          <p:cNvSpPr/>
          <p:nvPr/>
        </p:nvSpPr>
        <p:spPr>
          <a:xfrm>
            <a:off x="3166870" y="4343422"/>
            <a:ext cx="3462529" cy="892075"/>
          </a:xfrm>
          <a:custGeom>
            <a:avLst/>
            <a:gdLst>
              <a:gd name="connsiteX0" fmla="*/ 0 w 2962656"/>
              <a:gd name="connsiteY0" fmla="*/ 148682 h 892075"/>
              <a:gd name="connsiteX1" fmla="*/ 148682 w 2962656"/>
              <a:gd name="connsiteY1" fmla="*/ 0 h 892075"/>
              <a:gd name="connsiteX2" fmla="*/ 2813974 w 2962656"/>
              <a:gd name="connsiteY2" fmla="*/ 0 h 892075"/>
              <a:gd name="connsiteX3" fmla="*/ 2962656 w 2962656"/>
              <a:gd name="connsiteY3" fmla="*/ 148682 h 892075"/>
              <a:gd name="connsiteX4" fmla="*/ 2962656 w 2962656"/>
              <a:gd name="connsiteY4" fmla="*/ 743393 h 892075"/>
              <a:gd name="connsiteX5" fmla="*/ 2813974 w 2962656"/>
              <a:gd name="connsiteY5" fmla="*/ 892075 h 892075"/>
              <a:gd name="connsiteX6" fmla="*/ 148682 w 2962656"/>
              <a:gd name="connsiteY6" fmla="*/ 892075 h 892075"/>
              <a:gd name="connsiteX7" fmla="*/ 0 w 2962656"/>
              <a:gd name="connsiteY7" fmla="*/ 743393 h 892075"/>
              <a:gd name="connsiteX8" fmla="*/ 0 w 2962656"/>
              <a:gd name="connsiteY8" fmla="*/ 148682 h 89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62656" h="892075">
                <a:moveTo>
                  <a:pt x="0" y="148682"/>
                </a:moveTo>
                <a:cubicBezTo>
                  <a:pt x="0" y="66567"/>
                  <a:pt x="66567" y="0"/>
                  <a:pt x="148682" y="0"/>
                </a:cubicBezTo>
                <a:lnTo>
                  <a:pt x="2813974" y="0"/>
                </a:lnTo>
                <a:cubicBezTo>
                  <a:pt x="2896089" y="0"/>
                  <a:pt x="2962656" y="66567"/>
                  <a:pt x="2962656" y="148682"/>
                </a:cubicBezTo>
                <a:lnTo>
                  <a:pt x="2962656" y="743393"/>
                </a:lnTo>
                <a:cubicBezTo>
                  <a:pt x="2962656" y="825508"/>
                  <a:pt x="2896089" y="892075"/>
                  <a:pt x="2813974" y="892075"/>
                </a:cubicBezTo>
                <a:lnTo>
                  <a:pt x="148682" y="892075"/>
                </a:lnTo>
                <a:cubicBezTo>
                  <a:pt x="66567" y="892075"/>
                  <a:pt x="0" y="825508"/>
                  <a:pt x="0" y="743393"/>
                </a:cubicBezTo>
                <a:lnTo>
                  <a:pt x="0" y="14868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95948" tIns="119748" rIns="195948" bIns="119748" numCol="1" spcCol="1270" anchor="ctr" anchorCtr="0">
            <a:noAutofit/>
          </a:bodyPr>
          <a:lstStyle/>
          <a:p>
            <a:pPr lvl="0" algn="ctr" defTabSz="1778000" rtl="0">
              <a:lnSpc>
                <a:spcPct val="90000"/>
              </a:lnSpc>
              <a:spcBef>
                <a:spcPct val="0"/>
              </a:spcBef>
              <a:spcAft>
                <a:spcPct val="35000"/>
              </a:spcAft>
            </a:pPr>
            <a:r>
              <a:rPr lang="en-US" sz="4000" kern="1200" dirty="0" smtClean="0"/>
              <a:t>A. </a:t>
            </a:r>
            <a:r>
              <a:rPr lang="en-US" sz="4000" kern="1200" dirty="0" err="1" smtClean="0"/>
              <a:t>Ít</a:t>
            </a:r>
            <a:r>
              <a:rPr lang="en-US" sz="4000" kern="1200" dirty="0" smtClean="0"/>
              <a:t> </a:t>
            </a:r>
            <a:r>
              <a:rPr lang="en-US" sz="4000" kern="1200" dirty="0" err="1" smtClean="0"/>
              <a:t>nhất</a:t>
            </a:r>
            <a:r>
              <a:rPr lang="en-US" sz="4000" kern="1200" dirty="0" smtClean="0"/>
              <a:t> 2m</a:t>
            </a:r>
            <a:endParaRPr lang="en-US" sz="4000" kern="1200" dirty="0"/>
          </a:p>
        </p:txBody>
      </p:sp>
      <p:sp>
        <p:nvSpPr>
          <p:cNvPr id="14" name="Freeform 13"/>
          <p:cNvSpPr/>
          <p:nvPr/>
        </p:nvSpPr>
        <p:spPr>
          <a:xfrm>
            <a:off x="3166871" y="5280101"/>
            <a:ext cx="3462528" cy="892075"/>
          </a:xfrm>
          <a:custGeom>
            <a:avLst/>
            <a:gdLst>
              <a:gd name="connsiteX0" fmla="*/ 0 w 2962656"/>
              <a:gd name="connsiteY0" fmla="*/ 148682 h 892075"/>
              <a:gd name="connsiteX1" fmla="*/ 148682 w 2962656"/>
              <a:gd name="connsiteY1" fmla="*/ 0 h 892075"/>
              <a:gd name="connsiteX2" fmla="*/ 2813974 w 2962656"/>
              <a:gd name="connsiteY2" fmla="*/ 0 h 892075"/>
              <a:gd name="connsiteX3" fmla="*/ 2962656 w 2962656"/>
              <a:gd name="connsiteY3" fmla="*/ 148682 h 892075"/>
              <a:gd name="connsiteX4" fmla="*/ 2962656 w 2962656"/>
              <a:gd name="connsiteY4" fmla="*/ 743393 h 892075"/>
              <a:gd name="connsiteX5" fmla="*/ 2813974 w 2962656"/>
              <a:gd name="connsiteY5" fmla="*/ 892075 h 892075"/>
              <a:gd name="connsiteX6" fmla="*/ 148682 w 2962656"/>
              <a:gd name="connsiteY6" fmla="*/ 892075 h 892075"/>
              <a:gd name="connsiteX7" fmla="*/ 0 w 2962656"/>
              <a:gd name="connsiteY7" fmla="*/ 743393 h 892075"/>
              <a:gd name="connsiteX8" fmla="*/ 0 w 2962656"/>
              <a:gd name="connsiteY8" fmla="*/ 148682 h 89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62656" h="892075">
                <a:moveTo>
                  <a:pt x="0" y="148682"/>
                </a:moveTo>
                <a:cubicBezTo>
                  <a:pt x="0" y="66567"/>
                  <a:pt x="66567" y="0"/>
                  <a:pt x="148682" y="0"/>
                </a:cubicBezTo>
                <a:lnTo>
                  <a:pt x="2813974" y="0"/>
                </a:lnTo>
                <a:cubicBezTo>
                  <a:pt x="2896089" y="0"/>
                  <a:pt x="2962656" y="66567"/>
                  <a:pt x="2962656" y="148682"/>
                </a:cubicBezTo>
                <a:lnTo>
                  <a:pt x="2962656" y="743393"/>
                </a:lnTo>
                <a:cubicBezTo>
                  <a:pt x="2962656" y="825508"/>
                  <a:pt x="2896089" y="892075"/>
                  <a:pt x="2813974" y="892075"/>
                </a:cubicBezTo>
                <a:lnTo>
                  <a:pt x="148682" y="892075"/>
                </a:lnTo>
                <a:cubicBezTo>
                  <a:pt x="66567" y="892075"/>
                  <a:pt x="0" y="825508"/>
                  <a:pt x="0" y="743393"/>
                </a:cubicBezTo>
                <a:lnTo>
                  <a:pt x="0" y="148682"/>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95948" tIns="119748" rIns="195948" bIns="119748" numCol="1" spcCol="1270" anchor="ctr" anchorCtr="0">
            <a:noAutofit/>
          </a:bodyPr>
          <a:lstStyle/>
          <a:p>
            <a:pPr lvl="0" algn="ctr" defTabSz="1778000" rtl="0">
              <a:lnSpc>
                <a:spcPct val="90000"/>
              </a:lnSpc>
              <a:spcBef>
                <a:spcPct val="0"/>
              </a:spcBef>
              <a:spcAft>
                <a:spcPct val="35000"/>
              </a:spcAft>
            </a:pPr>
            <a:r>
              <a:rPr lang="en-US" sz="4000" kern="1200" dirty="0" smtClean="0"/>
              <a:t>B. </a:t>
            </a:r>
            <a:r>
              <a:rPr lang="en-US" sz="4000" kern="1200" dirty="0" err="1" smtClean="0"/>
              <a:t>Ít</a:t>
            </a:r>
            <a:r>
              <a:rPr lang="en-US" sz="4000" kern="1200" dirty="0" smtClean="0"/>
              <a:t> </a:t>
            </a:r>
            <a:r>
              <a:rPr lang="en-US" sz="4000" kern="1200" dirty="0" err="1" smtClean="0"/>
              <a:t>nhất</a:t>
            </a:r>
            <a:r>
              <a:rPr lang="en-US" sz="4000" kern="1200" dirty="0" smtClean="0"/>
              <a:t> 1m</a:t>
            </a:r>
            <a:endParaRPr lang="en-US" sz="4000" kern="1200" dirty="0"/>
          </a:p>
        </p:txBody>
      </p:sp>
    </p:spTree>
    <p:extLst>
      <p:ext uri="{BB962C8B-B14F-4D97-AF65-F5344CB8AC3E}">
        <p14:creationId xmlns:p14="http://schemas.microsoft.com/office/powerpoint/2010/main" val="40291026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13"/>
                                        </p:tgtEl>
                                        <p:attrNameLst>
                                          <p:attrName>r</p:attrName>
                                        </p:attrNameLst>
                                      </p:cBhvr>
                                    </p:animRot>
                                    <p:animRot by="-240000">
                                      <p:cBhvr>
                                        <p:cTn id="7" dur="200" fill="hold">
                                          <p:stCondLst>
                                            <p:cond delay="200"/>
                                          </p:stCondLst>
                                        </p:cTn>
                                        <p:tgtEl>
                                          <p:spTgt spid="13"/>
                                        </p:tgtEl>
                                        <p:attrNameLst>
                                          <p:attrName>r</p:attrName>
                                        </p:attrNameLst>
                                      </p:cBhvr>
                                    </p:animRot>
                                    <p:animRot by="240000">
                                      <p:cBhvr>
                                        <p:cTn id="8" dur="200" fill="hold">
                                          <p:stCondLst>
                                            <p:cond delay="400"/>
                                          </p:stCondLst>
                                        </p:cTn>
                                        <p:tgtEl>
                                          <p:spTgt spid="13"/>
                                        </p:tgtEl>
                                        <p:attrNameLst>
                                          <p:attrName>r</p:attrName>
                                        </p:attrNameLst>
                                      </p:cBhvr>
                                    </p:animRot>
                                    <p:animRot by="-240000">
                                      <p:cBhvr>
                                        <p:cTn id="9" dur="200" fill="hold">
                                          <p:stCondLst>
                                            <p:cond delay="600"/>
                                          </p:stCondLst>
                                        </p:cTn>
                                        <p:tgtEl>
                                          <p:spTgt spid="13"/>
                                        </p:tgtEl>
                                        <p:attrNameLst>
                                          <p:attrName>r</p:attrName>
                                        </p:attrNameLst>
                                      </p:cBhvr>
                                    </p:animRot>
                                    <p:animRot by="120000">
                                      <p:cBhvr>
                                        <p:cTn id="10" dur="200" fill="hold">
                                          <p:stCondLst>
                                            <p:cond delay="800"/>
                                          </p:stCondLst>
                                        </p:cTn>
                                        <p:tgtEl>
                                          <p:spTgt spid="13"/>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3"/>
                  </p:tgtEl>
                </p:cond>
              </p:nextCondLst>
            </p:seq>
            <p:seq concurrent="1" nextAc="seek">
              <p:cTn id="11" restart="whenNotActive" fill="hold" evtFilter="cancelBubble" nodeType="interactiveSeq">
                <p:stCondLst>
                  <p:cond evt="onClick" delay="0">
                    <p:tgtEl>
                      <p:spTgt spid="14"/>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clickEffect">
                                  <p:stCondLst>
                                    <p:cond delay="0"/>
                                  </p:stCondLst>
                                  <p:childTnLst>
                                    <p:animRot by="120000">
                                      <p:cBhvr>
                                        <p:cTn id="15" dur="100" fill="hold">
                                          <p:stCondLst>
                                            <p:cond delay="0"/>
                                          </p:stCondLst>
                                        </p:cTn>
                                        <p:tgtEl>
                                          <p:spTgt spid="14"/>
                                        </p:tgtEl>
                                        <p:attrNameLst>
                                          <p:attrName>r</p:attrName>
                                        </p:attrNameLst>
                                      </p:cBhvr>
                                    </p:animRot>
                                    <p:animRot by="-240000">
                                      <p:cBhvr>
                                        <p:cTn id="16" dur="200" fill="hold">
                                          <p:stCondLst>
                                            <p:cond delay="200"/>
                                          </p:stCondLst>
                                        </p:cTn>
                                        <p:tgtEl>
                                          <p:spTgt spid="14"/>
                                        </p:tgtEl>
                                        <p:attrNameLst>
                                          <p:attrName>r</p:attrName>
                                        </p:attrNameLst>
                                      </p:cBhvr>
                                    </p:animRot>
                                    <p:animRot by="240000">
                                      <p:cBhvr>
                                        <p:cTn id="17" dur="200" fill="hold">
                                          <p:stCondLst>
                                            <p:cond delay="400"/>
                                          </p:stCondLst>
                                        </p:cTn>
                                        <p:tgtEl>
                                          <p:spTgt spid="14"/>
                                        </p:tgtEl>
                                        <p:attrNameLst>
                                          <p:attrName>r</p:attrName>
                                        </p:attrNameLst>
                                      </p:cBhvr>
                                    </p:animRot>
                                    <p:animRot by="-240000">
                                      <p:cBhvr>
                                        <p:cTn id="18" dur="200" fill="hold">
                                          <p:stCondLst>
                                            <p:cond delay="600"/>
                                          </p:stCondLst>
                                        </p:cTn>
                                        <p:tgtEl>
                                          <p:spTgt spid="14"/>
                                        </p:tgtEl>
                                        <p:attrNameLst>
                                          <p:attrName>r</p:attrName>
                                        </p:attrNameLst>
                                      </p:cBhvr>
                                    </p:animRot>
                                    <p:animRot by="120000">
                                      <p:cBhvr>
                                        <p:cTn id="19" dur="200" fill="hold">
                                          <p:stCondLst>
                                            <p:cond delay="800"/>
                                          </p:stCondLst>
                                        </p:cTn>
                                        <p:tgtEl>
                                          <p:spTgt spid="14"/>
                                        </p:tgtEl>
                                        <p:attrNameLst>
                                          <p:attrName>r</p:attrName>
                                        </p:attrNameLst>
                                      </p:cBhvr>
                                    </p:animRot>
                                  </p:childTnLst>
                                  <p:subTnLst>
                                    <p:audio>
                                      <p:cMediaNode>
                                        <p:cTn display="0" masterRel="sameClick">
                                          <p:stCondLst>
                                            <p:cond evt="begin" delay="0">
                                              <p:tn val="14"/>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14"/>
                  </p:tgtEl>
                </p:cond>
              </p:nextCondLst>
            </p:seq>
          </p:childTnLst>
        </p:cTn>
      </p:par>
    </p:tnLst>
    <p:bldLst>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2514600"/>
          </a:xfrm>
        </p:spPr>
        <p:txBody>
          <a:bodyPr>
            <a:normAutofit fontScale="90000"/>
          </a:bodyPr>
          <a:lstStyle/>
          <a:p>
            <a:pPr algn="l"/>
            <a:r>
              <a:rPr lang="vi-VN" u="sng" dirty="0" smtClean="0"/>
              <a:t>Câu 2: </a:t>
            </a:r>
            <a:r>
              <a:rPr lang="vi-VN" dirty="0" smtClean="0"/>
              <a:t>Bắt tay với người đang có triệu chứng nghi nhiễm Vi rút 2019-CoV có nguy cơ lây nhiễm virus corona không, nếu tôi đã đeo khẩu trang?</a:t>
            </a:r>
            <a:endParaRPr lang="en-US" dirty="0"/>
          </a:p>
        </p:txBody>
      </p:sp>
      <p:sp>
        <p:nvSpPr>
          <p:cNvPr id="7" name="Freeform 6"/>
          <p:cNvSpPr/>
          <p:nvPr/>
        </p:nvSpPr>
        <p:spPr>
          <a:xfrm>
            <a:off x="686804" y="5051114"/>
            <a:ext cx="2350740" cy="1175370"/>
          </a:xfrm>
          <a:custGeom>
            <a:avLst/>
            <a:gdLst>
              <a:gd name="connsiteX0" fmla="*/ 0 w 2350740"/>
              <a:gd name="connsiteY0" fmla="*/ 117537 h 1175370"/>
              <a:gd name="connsiteX1" fmla="*/ 117537 w 2350740"/>
              <a:gd name="connsiteY1" fmla="*/ 0 h 1175370"/>
              <a:gd name="connsiteX2" fmla="*/ 2233203 w 2350740"/>
              <a:gd name="connsiteY2" fmla="*/ 0 h 1175370"/>
              <a:gd name="connsiteX3" fmla="*/ 2350740 w 2350740"/>
              <a:gd name="connsiteY3" fmla="*/ 117537 h 1175370"/>
              <a:gd name="connsiteX4" fmla="*/ 2350740 w 2350740"/>
              <a:gd name="connsiteY4" fmla="*/ 1057833 h 1175370"/>
              <a:gd name="connsiteX5" fmla="*/ 2233203 w 2350740"/>
              <a:gd name="connsiteY5" fmla="*/ 1175370 h 1175370"/>
              <a:gd name="connsiteX6" fmla="*/ 117537 w 2350740"/>
              <a:gd name="connsiteY6" fmla="*/ 1175370 h 1175370"/>
              <a:gd name="connsiteX7" fmla="*/ 0 w 2350740"/>
              <a:gd name="connsiteY7" fmla="*/ 1057833 h 1175370"/>
              <a:gd name="connsiteX8" fmla="*/ 0 w 2350740"/>
              <a:gd name="connsiteY8" fmla="*/ 117537 h 1175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0740" h="1175370">
                <a:moveTo>
                  <a:pt x="0" y="117537"/>
                </a:moveTo>
                <a:cubicBezTo>
                  <a:pt x="0" y="52623"/>
                  <a:pt x="52623" y="0"/>
                  <a:pt x="117537" y="0"/>
                </a:cubicBezTo>
                <a:lnTo>
                  <a:pt x="2233203" y="0"/>
                </a:lnTo>
                <a:cubicBezTo>
                  <a:pt x="2298117" y="0"/>
                  <a:pt x="2350740" y="52623"/>
                  <a:pt x="2350740" y="117537"/>
                </a:cubicBezTo>
                <a:lnTo>
                  <a:pt x="2350740" y="1057833"/>
                </a:lnTo>
                <a:cubicBezTo>
                  <a:pt x="2350740" y="1122747"/>
                  <a:pt x="2298117" y="1175370"/>
                  <a:pt x="2233203" y="1175370"/>
                </a:cubicBezTo>
                <a:lnTo>
                  <a:pt x="117537" y="1175370"/>
                </a:lnTo>
                <a:cubicBezTo>
                  <a:pt x="52623" y="1175370"/>
                  <a:pt x="0" y="1122747"/>
                  <a:pt x="0" y="1057833"/>
                </a:cubicBezTo>
                <a:lnTo>
                  <a:pt x="0" y="117537"/>
                </a:lnTo>
                <a:close/>
              </a:path>
            </a:pathLst>
          </a:custGeom>
          <a:solidFill>
            <a:srgbClr val="7030A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005" tIns="80145" rIns="103005" bIns="80145" numCol="1" spcCol="1270" anchor="ctr" anchorCtr="0">
            <a:noAutofit/>
          </a:bodyPr>
          <a:lstStyle/>
          <a:p>
            <a:pPr lvl="0" algn="ctr" defTabSz="1600200" rtl="0">
              <a:lnSpc>
                <a:spcPct val="90000"/>
              </a:lnSpc>
              <a:spcBef>
                <a:spcPct val="0"/>
              </a:spcBef>
              <a:spcAft>
                <a:spcPct val="35000"/>
              </a:spcAft>
            </a:pPr>
            <a:r>
              <a:rPr lang="en-US" sz="3600" kern="1200" dirty="0" smtClean="0"/>
              <a:t>A. </a:t>
            </a:r>
            <a:r>
              <a:rPr lang="en-US" sz="3600" kern="1200" dirty="0" err="1" smtClean="0"/>
              <a:t>Có</a:t>
            </a:r>
            <a:r>
              <a:rPr lang="en-US" sz="3600" kern="1200" dirty="0" smtClean="0"/>
              <a:t> </a:t>
            </a:r>
            <a:r>
              <a:rPr lang="en-US" sz="3600" kern="1200" dirty="0" err="1" smtClean="0"/>
              <a:t>nguy</a:t>
            </a:r>
            <a:r>
              <a:rPr lang="en-US" sz="3600" kern="1200" dirty="0" smtClean="0"/>
              <a:t> </a:t>
            </a:r>
            <a:r>
              <a:rPr lang="en-US" sz="3600" kern="1200" dirty="0" err="1" smtClean="0"/>
              <a:t>cơ</a:t>
            </a:r>
            <a:endParaRPr lang="en-US" sz="3600" kern="1200" dirty="0"/>
          </a:p>
        </p:txBody>
      </p:sp>
      <p:sp>
        <p:nvSpPr>
          <p:cNvPr id="8" name="Freeform 7"/>
          <p:cNvSpPr/>
          <p:nvPr/>
        </p:nvSpPr>
        <p:spPr>
          <a:xfrm>
            <a:off x="3625229" y="5051114"/>
            <a:ext cx="2350740" cy="1175370"/>
          </a:xfrm>
          <a:custGeom>
            <a:avLst/>
            <a:gdLst>
              <a:gd name="connsiteX0" fmla="*/ 0 w 2350740"/>
              <a:gd name="connsiteY0" fmla="*/ 117537 h 1175370"/>
              <a:gd name="connsiteX1" fmla="*/ 117537 w 2350740"/>
              <a:gd name="connsiteY1" fmla="*/ 0 h 1175370"/>
              <a:gd name="connsiteX2" fmla="*/ 2233203 w 2350740"/>
              <a:gd name="connsiteY2" fmla="*/ 0 h 1175370"/>
              <a:gd name="connsiteX3" fmla="*/ 2350740 w 2350740"/>
              <a:gd name="connsiteY3" fmla="*/ 117537 h 1175370"/>
              <a:gd name="connsiteX4" fmla="*/ 2350740 w 2350740"/>
              <a:gd name="connsiteY4" fmla="*/ 1057833 h 1175370"/>
              <a:gd name="connsiteX5" fmla="*/ 2233203 w 2350740"/>
              <a:gd name="connsiteY5" fmla="*/ 1175370 h 1175370"/>
              <a:gd name="connsiteX6" fmla="*/ 117537 w 2350740"/>
              <a:gd name="connsiteY6" fmla="*/ 1175370 h 1175370"/>
              <a:gd name="connsiteX7" fmla="*/ 0 w 2350740"/>
              <a:gd name="connsiteY7" fmla="*/ 1057833 h 1175370"/>
              <a:gd name="connsiteX8" fmla="*/ 0 w 2350740"/>
              <a:gd name="connsiteY8" fmla="*/ 117537 h 1175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0740" h="1175370">
                <a:moveTo>
                  <a:pt x="0" y="117537"/>
                </a:moveTo>
                <a:cubicBezTo>
                  <a:pt x="0" y="52623"/>
                  <a:pt x="52623" y="0"/>
                  <a:pt x="117537" y="0"/>
                </a:cubicBezTo>
                <a:lnTo>
                  <a:pt x="2233203" y="0"/>
                </a:lnTo>
                <a:cubicBezTo>
                  <a:pt x="2298117" y="0"/>
                  <a:pt x="2350740" y="52623"/>
                  <a:pt x="2350740" y="117537"/>
                </a:cubicBezTo>
                <a:lnTo>
                  <a:pt x="2350740" y="1057833"/>
                </a:lnTo>
                <a:cubicBezTo>
                  <a:pt x="2350740" y="1122747"/>
                  <a:pt x="2298117" y="1175370"/>
                  <a:pt x="2233203" y="1175370"/>
                </a:cubicBezTo>
                <a:lnTo>
                  <a:pt x="117537" y="1175370"/>
                </a:lnTo>
                <a:cubicBezTo>
                  <a:pt x="52623" y="1175370"/>
                  <a:pt x="0" y="1122747"/>
                  <a:pt x="0" y="1057833"/>
                </a:cubicBezTo>
                <a:lnTo>
                  <a:pt x="0" y="117537"/>
                </a:lnTo>
                <a:close/>
              </a:path>
            </a:pathLst>
          </a:cu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005" tIns="80145" rIns="103005" bIns="80145" numCol="1" spcCol="1270" anchor="ctr" anchorCtr="0">
            <a:noAutofit/>
          </a:bodyPr>
          <a:lstStyle/>
          <a:p>
            <a:pPr lvl="0" algn="ctr" defTabSz="1600200" rtl="0">
              <a:lnSpc>
                <a:spcPct val="90000"/>
              </a:lnSpc>
              <a:spcBef>
                <a:spcPct val="0"/>
              </a:spcBef>
              <a:spcAft>
                <a:spcPct val="35000"/>
              </a:spcAft>
            </a:pPr>
            <a:r>
              <a:rPr lang="en-US" sz="3600" kern="1200" dirty="0" smtClean="0"/>
              <a:t>B. </a:t>
            </a:r>
            <a:r>
              <a:rPr lang="en-US" sz="3600" kern="1200" dirty="0" err="1" smtClean="0"/>
              <a:t>Chắc</a:t>
            </a:r>
            <a:r>
              <a:rPr lang="en-US" sz="3600" kern="1200" dirty="0" smtClean="0"/>
              <a:t> </a:t>
            </a:r>
            <a:r>
              <a:rPr lang="en-US" sz="3600" kern="1200" dirty="0" err="1" smtClean="0"/>
              <a:t>chắn</a:t>
            </a:r>
            <a:r>
              <a:rPr lang="en-US" sz="3600" kern="1200" dirty="0" smtClean="0"/>
              <a:t> </a:t>
            </a:r>
            <a:r>
              <a:rPr lang="en-US" sz="3600" kern="1200" dirty="0" err="1" smtClean="0"/>
              <a:t>không</a:t>
            </a:r>
            <a:endParaRPr lang="en-US" sz="3600" kern="1200" dirty="0"/>
          </a:p>
        </p:txBody>
      </p:sp>
      <p:sp>
        <p:nvSpPr>
          <p:cNvPr id="9" name="Freeform 8"/>
          <p:cNvSpPr/>
          <p:nvPr/>
        </p:nvSpPr>
        <p:spPr>
          <a:xfrm>
            <a:off x="6563655" y="5051114"/>
            <a:ext cx="2350740" cy="1175370"/>
          </a:xfrm>
          <a:custGeom>
            <a:avLst/>
            <a:gdLst>
              <a:gd name="connsiteX0" fmla="*/ 0 w 2350740"/>
              <a:gd name="connsiteY0" fmla="*/ 117537 h 1175370"/>
              <a:gd name="connsiteX1" fmla="*/ 117537 w 2350740"/>
              <a:gd name="connsiteY1" fmla="*/ 0 h 1175370"/>
              <a:gd name="connsiteX2" fmla="*/ 2233203 w 2350740"/>
              <a:gd name="connsiteY2" fmla="*/ 0 h 1175370"/>
              <a:gd name="connsiteX3" fmla="*/ 2350740 w 2350740"/>
              <a:gd name="connsiteY3" fmla="*/ 117537 h 1175370"/>
              <a:gd name="connsiteX4" fmla="*/ 2350740 w 2350740"/>
              <a:gd name="connsiteY4" fmla="*/ 1057833 h 1175370"/>
              <a:gd name="connsiteX5" fmla="*/ 2233203 w 2350740"/>
              <a:gd name="connsiteY5" fmla="*/ 1175370 h 1175370"/>
              <a:gd name="connsiteX6" fmla="*/ 117537 w 2350740"/>
              <a:gd name="connsiteY6" fmla="*/ 1175370 h 1175370"/>
              <a:gd name="connsiteX7" fmla="*/ 0 w 2350740"/>
              <a:gd name="connsiteY7" fmla="*/ 1057833 h 1175370"/>
              <a:gd name="connsiteX8" fmla="*/ 0 w 2350740"/>
              <a:gd name="connsiteY8" fmla="*/ 117537 h 1175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0740" h="1175370">
                <a:moveTo>
                  <a:pt x="0" y="117537"/>
                </a:moveTo>
                <a:cubicBezTo>
                  <a:pt x="0" y="52623"/>
                  <a:pt x="52623" y="0"/>
                  <a:pt x="117537" y="0"/>
                </a:cubicBezTo>
                <a:lnTo>
                  <a:pt x="2233203" y="0"/>
                </a:lnTo>
                <a:cubicBezTo>
                  <a:pt x="2298117" y="0"/>
                  <a:pt x="2350740" y="52623"/>
                  <a:pt x="2350740" y="117537"/>
                </a:cubicBezTo>
                <a:lnTo>
                  <a:pt x="2350740" y="1057833"/>
                </a:lnTo>
                <a:cubicBezTo>
                  <a:pt x="2350740" y="1122747"/>
                  <a:pt x="2298117" y="1175370"/>
                  <a:pt x="2233203" y="1175370"/>
                </a:cubicBezTo>
                <a:lnTo>
                  <a:pt x="117537" y="1175370"/>
                </a:lnTo>
                <a:cubicBezTo>
                  <a:pt x="52623" y="1175370"/>
                  <a:pt x="0" y="1122747"/>
                  <a:pt x="0" y="1057833"/>
                </a:cubicBezTo>
                <a:lnTo>
                  <a:pt x="0" y="117537"/>
                </a:lnTo>
                <a:close/>
              </a:path>
            </a:pathLst>
          </a:custGeom>
          <a:solidFill>
            <a:srgbClr val="00B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005" tIns="80145" rIns="103005" bIns="80145" numCol="1" spcCol="1270" anchor="ctr" anchorCtr="0">
            <a:noAutofit/>
          </a:bodyPr>
          <a:lstStyle/>
          <a:p>
            <a:pPr lvl="0" algn="ctr" defTabSz="1600200" rtl="0">
              <a:lnSpc>
                <a:spcPct val="90000"/>
              </a:lnSpc>
              <a:spcBef>
                <a:spcPct val="0"/>
              </a:spcBef>
              <a:spcAft>
                <a:spcPct val="35000"/>
              </a:spcAft>
            </a:pPr>
            <a:r>
              <a:rPr lang="en-US" sz="3600" kern="1200" smtClean="0"/>
              <a:t>C. Chắc</a:t>
            </a:r>
            <a:r>
              <a:rPr lang="en-US" sz="3600" kern="1200" dirty="0" smtClean="0"/>
              <a:t> </a:t>
            </a:r>
            <a:r>
              <a:rPr lang="en-US" sz="3600" kern="1200" dirty="0" err="1" smtClean="0"/>
              <a:t>chắn</a:t>
            </a:r>
            <a:r>
              <a:rPr lang="en-US" sz="3600" kern="1200" dirty="0" smtClean="0"/>
              <a:t> </a:t>
            </a:r>
            <a:r>
              <a:rPr lang="en-US" sz="3600" kern="1200" dirty="0" err="1" smtClean="0"/>
              <a:t>có</a:t>
            </a:r>
            <a:endParaRPr lang="en-US" sz="3600" kern="1200" dirty="0"/>
          </a:p>
        </p:txBody>
      </p:sp>
    </p:spTree>
    <p:extLst>
      <p:ext uri="{BB962C8B-B14F-4D97-AF65-F5344CB8AC3E}">
        <p14:creationId xmlns:p14="http://schemas.microsoft.com/office/powerpoint/2010/main" val="168209811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8"/>
                                        </p:tgtEl>
                                      </p:cBhvr>
                                      <p:by x="150000" y="150000"/>
                                    </p:animScale>
                                  </p:childTnLst>
                                  <p:subTnLst>
                                    <p:audio>
                                      <p:cMediaNode>
                                        <p:cTn display="0" masterRel="sameClick">
                                          <p:stCondLst>
                                            <p:cond evt="begin" delay="0">
                                              <p:tn val="10"/>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6" presetClass="emph" presetSubtype="0" fill="hold" grpId="0" nodeType="clickEffect">
                                  <p:stCondLst>
                                    <p:cond delay="0"/>
                                  </p:stCondLst>
                                  <p:childTnLst>
                                    <p:animScale>
                                      <p:cBhvr>
                                        <p:cTn id="16" dur="2000" fill="hold"/>
                                        <p:tgtEl>
                                          <p:spTgt spid="9"/>
                                        </p:tgtEl>
                                      </p:cBhvr>
                                      <p:by x="150000" y="150000"/>
                                    </p:animScale>
                                  </p:childTnLst>
                                  <p:subTnLst>
                                    <p:audio>
                                      <p:cMediaNode>
                                        <p:cTn display="0" masterRel="sameClick">
                                          <p:stCondLst>
                                            <p:cond evt="begin" delay="0">
                                              <p:tn val="15"/>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9"/>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2438400"/>
          </a:xfrm>
        </p:spPr>
        <p:txBody>
          <a:bodyPr>
            <a:normAutofit/>
          </a:bodyPr>
          <a:lstStyle/>
          <a:p>
            <a:pPr algn="l"/>
            <a:r>
              <a:rPr lang="vi-VN" sz="3600" u="sng" dirty="0" smtClean="0"/>
              <a:t>Câu 3: </a:t>
            </a:r>
            <a:r>
              <a:rPr lang="vi-VN" sz="3600" dirty="0" smtClean="0"/>
              <a:t>Khi đi chợ, tôi thường hay chọn các loại thịt cá bằng tay và phải tiếp xúc với các gian hàng giết mổ động vật, vậy tôi có khả năng bị lây nhiễm hay không?</a:t>
            </a:r>
            <a:endParaRPr lang="en-US" sz="3600" dirty="0"/>
          </a:p>
        </p:txBody>
      </p:sp>
      <p:sp>
        <p:nvSpPr>
          <p:cNvPr id="6" name="Freeform 5"/>
          <p:cNvSpPr/>
          <p:nvPr/>
        </p:nvSpPr>
        <p:spPr>
          <a:xfrm>
            <a:off x="457200" y="5842621"/>
            <a:ext cx="8229600" cy="710148"/>
          </a:xfrm>
          <a:custGeom>
            <a:avLst/>
            <a:gdLst>
              <a:gd name="connsiteX0" fmla="*/ 0 w 8229600"/>
              <a:gd name="connsiteY0" fmla="*/ 0 h 710148"/>
              <a:gd name="connsiteX1" fmla="*/ 8229600 w 8229600"/>
              <a:gd name="connsiteY1" fmla="*/ 0 h 710148"/>
              <a:gd name="connsiteX2" fmla="*/ 8229600 w 8229600"/>
              <a:gd name="connsiteY2" fmla="*/ 710148 h 710148"/>
              <a:gd name="connsiteX3" fmla="*/ 0 w 8229600"/>
              <a:gd name="connsiteY3" fmla="*/ 710148 h 710148"/>
              <a:gd name="connsiteX4" fmla="*/ 0 w 8229600"/>
              <a:gd name="connsiteY4" fmla="*/ 0 h 710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710148">
                <a:moveTo>
                  <a:pt x="0" y="0"/>
                </a:moveTo>
                <a:lnTo>
                  <a:pt x="8229600" y="0"/>
                </a:lnTo>
                <a:lnTo>
                  <a:pt x="8229600" y="710148"/>
                </a:lnTo>
                <a:lnTo>
                  <a:pt x="0" y="710148"/>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en-US" sz="2400" kern="1200" dirty="0" smtClean="0"/>
              <a:t>C. </a:t>
            </a:r>
            <a:r>
              <a:rPr lang="en-US" sz="2400" kern="1200" dirty="0" err="1" smtClean="0"/>
              <a:t>Chỉ</a:t>
            </a:r>
            <a:r>
              <a:rPr lang="en-US" sz="2400" kern="1200" dirty="0" smtClean="0"/>
              <a:t> </a:t>
            </a:r>
            <a:r>
              <a:rPr lang="en-US" sz="2400" kern="1200" dirty="0" err="1" smtClean="0"/>
              <a:t>cần</a:t>
            </a:r>
            <a:r>
              <a:rPr lang="en-US" sz="2400" kern="1200" dirty="0" smtClean="0"/>
              <a:t> </a:t>
            </a:r>
            <a:r>
              <a:rPr lang="en-US" sz="2400" kern="1200" dirty="0" err="1" smtClean="0"/>
              <a:t>không</a:t>
            </a:r>
            <a:r>
              <a:rPr lang="en-US" sz="2400" kern="1200" dirty="0" smtClean="0"/>
              <a:t> </a:t>
            </a:r>
            <a:r>
              <a:rPr lang="en-US" sz="2400" kern="1200" dirty="0" err="1" smtClean="0"/>
              <a:t>tiếp</a:t>
            </a:r>
            <a:r>
              <a:rPr lang="en-US" sz="2400" kern="1200" dirty="0" smtClean="0"/>
              <a:t> </a:t>
            </a:r>
            <a:r>
              <a:rPr lang="en-US" sz="2400" kern="1200" dirty="0" err="1" smtClean="0"/>
              <a:t>xúc</a:t>
            </a:r>
            <a:r>
              <a:rPr lang="en-US" sz="2400" kern="1200" dirty="0" smtClean="0"/>
              <a:t> </a:t>
            </a:r>
            <a:r>
              <a:rPr lang="en-US" sz="2400" kern="1200" dirty="0" err="1" smtClean="0"/>
              <a:t>với</a:t>
            </a:r>
            <a:r>
              <a:rPr lang="en-US" sz="2400" kern="1200" dirty="0" smtClean="0"/>
              <a:t> </a:t>
            </a:r>
            <a:r>
              <a:rPr lang="en-US" sz="2400" kern="1200" dirty="0" err="1" smtClean="0"/>
              <a:t>tay</a:t>
            </a:r>
            <a:r>
              <a:rPr lang="en-US" sz="2400" kern="1200" dirty="0" smtClean="0"/>
              <a:t>, </a:t>
            </a:r>
            <a:r>
              <a:rPr lang="en-US" sz="2400" kern="1200" dirty="0" err="1" smtClean="0"/>
              <a:t>mặt</a:t>
            </a:r>
            <a:r>
              <a:rPr lang="en-US" sz="2400" kern="1200" dirty="0" smtClean="0"/>
              <a:t>, </a:t>
            </a:r>
            <a:r>
              <a:rPr lang="en-US" sz="2400" kern="1200" dirty="0" err="1" smtClean="0"/>
              <a:t>mũi</a:t>
            </a:r>
            <a:r>
              <a:rPr lang="en-US" sz="2400" kern="1200" dirty="0" smtClean="0"/>
              <a:t>, </a:t>
            </a:r>
            <a:r>
              <a:rPr lang="en-US" sz="2400" kern="1200" dirty="0" err="1" smtClean="0"/>
              <a:t>miệng</a:t>
            </a:r>
            <a:r>
              <a:rPr lang="en-US" sz="2400" kern="1200" dirty="0" smtClean="0"/>
              <a:t> </a:t>
            </a:r>
            <a:r>
              <a:rPr lang="en-US" sz="2400" kern="1200" dirty="0" err="1" smtClean="0"/>
              <a:t>trong</a:t>
            </a:r>
            <a:r>
              <a:rPr lang="en-US" sz="2400" kern="1200" dirty="0" smtClean="0"/>
              <a:t> </a:t>
            </a:r>
            <a:r>
              <a:rPr lang="en-US" sz="2400" kern="1200" dirty="0" err="1" smtClean="0"/>
              <a:t>quá</a:t>
            </a:r>
            <a:r>
              <a:rPr lang="en-US" sz="2400" kern="1200" dirty="0" smtClean="0"/>
              <a:t> </a:t>
            </a:r>
            <a:r>
              <a:rPr lang="en-US" sz="2400" kern="1200" dirty="0" err="1" smtClean="0"/>
              <a:t>trình</a:t>
            </a:r>
            <a:r>
              <a:rPr lang="en-US" sz="2400" kern="1200" dirty="0" smtClean="0"/>
              <a:t> </a:t>
            </a:r>
            <a:r>
              <a:rPr lang="en-US" sz="2400" kern="1200" dirty="0" err="1" smtClean="0"/>
              <a:t>đi</a:t>
            </a:r>
            <a:r>
              <a:rPr lang="en-US" sz="2400" kern="1200" dirty="0" smtClean="0"/>
              <a:t> </a:t>
            </a:r>
            <a:r>
              <a:rPr lang="en-US" sz="2400" kern="1200" dirty="0" err="1" smtClean="0"/>
              <a:t>chợ</a:t>
            </a:r>
            <a:r>
              <a:rPr lang="en-US" sz="2400" kern="1200" dirty="0" smtClean="0"/>
              <a:t> </a:t>
            </a:r>
            <a:r>
              <a:rPr lang="en-US" sz="2400" kern="1200" dirty="0" err="1" smtClean="0"/>
              <a:t>sẽ</a:t>
            </a:r>
            <a:r>
              <a:rPr lang="en-US" sz="2400" kern="1200" dirty="0" smtClean="0"/>
              <a:t> </a:t>
            </a:r>
            <a:r>
              <a:rPr lang="en-US" sz="2400" kern="1200" dirty="0" err="1" smtClean="0"/>
              <a:t>không</a:t>
            </a:r>
            <a:r>
              <a:rPr lang="en-US" sz="2400" kern="1200" dirty="0" smtClean="0"/>
              <a:t> </a:t>
            </a:r>
            <a:r>
              <a:rPr lang="en-US" sz="2400" kern="1200" dirty="0" err="1" smtClean="0"/>
              <a:t>có</a:t>
            </a:r>
            <a:r>
              <a:rPr lang="en-US" sz="2400" kern="1200" dirty="0" smtClean="0"/>
              <a:t> </a:t>
            </a:r>
            <a:r>
              <a:rPr lang="en-US" sz="2400" kern="1200" dirty="0" err="1" smtClean="0"/>
              <a:t>nguy</a:t>
            </a:r>
            <a:r>
              <a:rPr lang="en-US" sz="2400" kern="1200" dirty="0" smtClean="0"/>
              <a:t> </a:t>
            </a:r>
            <a:r>
              <a:rPr lang="en-US" sz="2400" kern="1200" dirty="0" err="1" smtClean="0"/>
              <a:t>cơ</a:t>
            </a:r>
            <a:endParaRPr lang="en-US" sz="2400" kern="1200" dirty="0"/>
          </a:p>
        </p:txBody>
      </p:sp>
      <p:sp>
        <p:nvSpPr>
          <p:cNvPr id="7" name="Freeform 6"/>
          <p:cNvSpPr/>
          <p:nvPr/>
        </p:nvSpPr>
        <p:spPr>
          <a:xfrm>
            <a:off x="457200" y="5169424"/>
            <a:ext cx="8229600" cy="679828"/>
          </a:xfrm>
          <a:custGeom>
            <a:avLst/>
            <a:gdLst>
              <a:gd name="connsiteX0" fmla="*/ 0 w 8229600"/>
              <a:gd name="connsiteY0" fmla="*/ 238095 h 679826"/>
              <a:gd name="connsiteX1" fmla="*/ 4029822 w 8229600"/>
              <a:gd name="connsiteY1" fmla="*/ 238095 h 679826"/>
              <a:gd name="connsiteX2" fmla="*/ 4029822 w 8229600"/>
              <a:gd name="connsiteY2" fmla="*/ 169957 h 679826"/>
              <a:gd name="connsiteX3" fmla="*/ 3944844 w 8229600"/>
              <a:gd name="connsiteY3" fmla="*/ 169957 h 679826"/>
              <a:gd name="connsiteX4" fmla="*/ 4114800 w 8229600"/>
              <a:gd name="connsiteY4" fmla="*/ 0 h 679826"/>
              <a:gd name="connsiteX5" fmla="*/ 4284757 w 8229600"/>
              <a:gd name="connsiteY5" fmla="*/ 169957 h 679826"/>
              <a:gd name="connsiteX6" fmla="*/ 4199778 w 8229600"/>
              <a:gd name="connsiteY6" fmla="*/ 169957 h 679826"/>
              <a:gd name="connsiteX7" fmla="*/ 4199778 w 8229600"/>
              <a:gd name="connsiteY7" fmla="*/ 238095 h 679826"/>
              <a:gd name="connsiteX8" fmla="*/ 8229600 w 8229600"/>
              <a:gd name="connsiteY8" fmla="*/ 238095 h 679826"/>
              <a:gd name="connsiteX9" fmla="*/ 8229600 w 8229600"/>
              <a:gd name="connsiteY9" fmla="*/ 679826 h 679826"/>
              <a:gd name="connsiteX10" fmla="*/ 0 w 8229600"/>
              <a:gd name="connsiteY10" fmla="*/ 679826 h 679826"/>
              <a:gd name="connsiteX11" fmla="*/ 0 w 8229600"/>
              <a:gd name="connsiteY11" fmla="*/ 238095 h 67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29600" h="679826">
                <a:moveTo>
                  <a:pt x="8229600" y="441731"/>
                </a:moveTo>
                <a:lnTo>
                  <a:pt x="4199778" y="441731"/>
                </a:lnTo>
                <a:lnTo>
                  <a:pt x="4199778" y="509869"/>
                </a:lnTo>
                <a:lnTo>
                  <a:pt x="4284756" y="509869"/>
                </a:lnTo>
                <a:lnTo>
                  <a:pt x="4114800" y="679825"/>
                </a:lnTo>
                <a:lnTo>
                  <a:pt x="3944843" y="509869"/>
                </a:lnTo>
                <a:lnTo>
                  <a:pt x="4029822" y="509869"/>
                </a:lnTo>
                <a:lnTo>
                  <a:pt x="4029822" y="441731"/>
                </a:lnTo>
                <a:lnTo>
                  <a:pt x="0" y="441731"/>
                </a:lnTo>
                <a:lnTo>
                  <a:pt x="0" y="1"/>
                </a:lnTo>
                <a:lnTo>
                  <a:pt x="8229600" y="1"/>
                </a:lnTo>
                <a:lnTo>
                  <a:pt x="8229600" y="44173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70688" tIns="170689" rIns="170688" bIns="408784" numCol="1" spcCol="1270" anchor="ctr" anchorCtr="0">
            <a:noAutofit/>
          </a:bodyPr>
          <a:lstStyle/>
          <a:p>
            <a:pPr lvl="0" algn="l" defTabSz="1066800" rtl="0">
              <a:lnSpc>
                <a:spcPct val="90000"/>
              </a:lnSpc>
              <a:spcBef>
                <a:spcPct val="0"/>
              </a:spcBef>
              <a:spcAft>
                <a:spcPct val="35000"/>
              </a:spcAft>
            </a:pPr>
            <a:r>
              <a:rPr lang="en-US" sz="2400" kern="1200" dirty="0" smtClean="0"/>
              <a:t>B. </a:t>
            </a:r>
            <a:r>
              <a:rPr lang="en-US" sz="2400" kern="1200" dirty="0" err="1" smtClean="0"/>
              <a:t>Chỉ</a:t>
            </a:r>
            <a:r>
              <a:rPr lang="en-US" sz="2400" kern="1200" dirty="0" smtClean="0"/>
              <a:t> </a:t>
            </a:r>
            <a:r>
              <a:rPr lang="en-US" sz="2400" kern="1200" dirty="0" err="1" smtClean="0"/>
              <a:t>cần</a:t>
            </a:r>
            <a:r>
              <a:rPr lang="en-US" sz="2400" kern="1200" dirty="0" smtClean="0"/>
              <a:t> </a:t>
            </a:r>
            <a:r>
              <a:rPr lang="en-US" sz="2400" kern="1200" dirty="0" err="1" smtClean="0"/>
              <a:t>khi</a:t>
            </a:r>
            <a:r>
              <a:rPr lang="en-US" sz="2400" kern="1200" dirty="0" smtClean="0"/>
              <a:t> </a:t>
            </a:r>
            <a:r>
              <a:rPr lang="en-US" sz="2400" kern="1200" dirty="0" err="1" smtClean="0"/>
              <a:t>về</a:t>
            </a:r>
            <a:r>
              <a:rPr lang="en-US" sz="2400" kern="1200" dirty="0" smtClean="0"/>
              <a:t> </a:t>
            </a:r>
            <a:r>
              <a:rPr lang="en-US" sz="2400" kern="1200" dirty="0" err="1" smtClean="0"/>
              <a:t>nhà</a:t>
            </a:r>
            <a:r>
              <a:rPr lang="en-US" sz="2400" kern="1200" dirty="0" smtClean="0"/>
              <a:t> </a:t>
            </a:r>
            <a:r>
              <a:rPr lang="en-US" sz="2400" kern="1200" dirty="0" err="1" smtClean="0"/>
              <a:t>rửa</a:t>
            </a:r>
            <a:r>
              <a:rPr lang="en-US" sz="2400" kern="1200" dirty="0" smtClean="0"/>
              <a:t> </a:t>
            </a:r>
            <a:r>
              <a:rPr lang="en-US" sz="2400" kern="1200" dirty="0" err="1" smtClean="0"/>
              <a:t>tay</a:t>
            </a:r>
            <a:r>
              <a:rPr lang="en-US" sz="2400" kern="1200" dirty="0" smtClean="0"/>
              <a:t> </a:t>
            </a:r>
            <a:r>
              <a:rPr lang="en-US" sz="2400" kern="1200" dirty="0" err="1" smtClean="0"/>
              <a:t>sẽ</a:t>
            </a:r>
            <a:r>
              <a:rPr lang="en-US" sz="2400" kern="1200" dirty="0" smtClean="0"/>
              <a:t> </a:t>
            </a:r>
            <a:r>
              <a:rPr lang="en-US" sz="2400" kern="1200" dirty="0" err="1" smtClean="0"/>
              <a:t>không</a:t>
            </a:r>
            <a:r>
              <a:rPr lang="en-US" sz="2400" kern="1200" dirty="0" smtClean="0"/>
              <a:t> </a:t>
            </a:r>
            <a:r>
              <a:rPr lang="en-US" sz="2400" kern="1200" dirty="0" err="1" smtClean="0"/>
              <a:t>có</a:t>
            </a:r>
            <a:r>
              <a:rPr lang="en-US" sz="2400" kern="1200" dirty="0" smtClean="0"/>
              <a:t> </a:t>
            </a:r>
            <a:r>
              <a:rPr lang="en-US" sz="2400" kern="1200" dirty="0" err="1" smtClean="0"/>
              <a:t>nguy</a:t>
            </a:r>
            <a:r>
              <a:rPr lang="en-US" sz="2400" kern="1200" dirty="0" smtClean="0"/>
              <a:t> </a:t>
            </a:r>
            <a:r>
              <a:rPr lang="en-US" sz="2400" kern="1200" dirty="0" err="1" smtClean="0"/>
              <a:t>cơ</a:t>
            </a:r>
            <a:endParaRPr lang="en-US" sz="2400" kern="1200" dirty="0"/>
          </a:p>
        </p:txBody>
      </p:sp>
      <p:sp>
        <p:nvSpPr>
          <p:cNvPr id="8" name="Freeform 7"/>
          <p:cNvSpPr/>
          <p:nvPr/>
        </p:nvSpPr>
        <p:spPr>
          <a:xfrm>
            <a:off x="457200" y="4496228"/>
            <a:ext cx="8229600" cy="679828"/>
          </a:xfrm>
          <a:custGeom>
            <a:avLst/>
            <a:gdLst>
              <a:gd name="connsiteX0" fmla="*/ 0 w 8229600"/>
              <a:gd name="connsiteY0" fmla="*/ 238095 h 679826"/>
              <a:gd name="connsiteX1" fmla="*/ 4029822 w 8229600"/>
              <a:gd name="connsiteY1" fmla="*/ 238095 h 679826"/>
              <a:gd name="connsiteX2" fmla="*/ 4029822 w 8229600"/>
              <a:gd name="connsiteY2" fmla="*/ 169957 h 679826"/>
              <a:gd name="connsiteX3" fmla="*/ 3944844 w 8229600"/>
              <a:gd name="connsiteY3" fmla="*/ 169957 h 679826"/>
              <a:gd name="connsiteX4" fmla="*/ 4114800 w 8229600"/>
              <a:gd name="connsiteY4" fmla="*/ 0 h 679826"/>
              <a:gd name="connsiteX5" fmla="*/ 4284757 w 8229600"/>
              <a:gd name="connsiteY5" fmla="*/ 169957 h 679826"/>
              <a:gd name="connsiteX6" fmla="*/ 4199778 w 8229600"/>
              <a:gd name="connsiteY6" fmla="*/ 169957 h 679826"/>
              <a:gd name="connsiteX7" fmla="*/ 4199778 w 8229600"/>
              <a:gd name="connsiteY7" fmla="*/ 238095 h 679826"/>
              <a:gd name="connsiteX8" fmla="*/ 8229600 w 8229600"/>
              <a:gd name="connsiteY8" fmla="*/ 238095 h 679826"/>
              <a:gd name="connsiteX9" fmla="*/ 8229600 w 8229600"/>
              <a:gd name="connsiteY9" fmla="*/ 679826 h 679826"/>
              <a:gd name="connsiteX10" fmla="*/ 0 w 8229600"/>
              <a:gd name="connsiteY10" fmla="*/ 679826 h 679826"/>
              <a:gd name="connsiteX11" fmla="*/ 0 w 8229600"/>
              <a:gd name="connsiteY11" fmla="*/ 238095 h 67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29600" h="679826">
                <a:moveTo>
                  <a:pt x="8229600" y="441731"/>
                </a:moveTo>
                <a:lnTo>
                  <a:pt x="4199778" y="441731"/>
                </a:lnTo>
                <a:lnTo>
                  <a:pt x="4199778" y="509869"/>
                </a:lnTo>
                <a:lnTo>
                  <a:pt x="4284756" y="509869"/>
                </a:lnTo>
                <a:lnTo>
                  <a:pt x="4114800" y="679825"/>
                </a:lnTo>
                <a:lnTo>
                  <a:pt x="3944843" y="509869"/>
                </a:lnTo>
                <a:lnTo>
                  <a:pt x="4029822" y="509869"/>
                </a:lnTo>
                <a:lnTo>
                  <a:pt x="4029822" y="441731"/>
                </a:lnTo>
                <a:lnTo>
                  <a:pt x="0" y="441731"/>
                </a:lnTo>
                <a:lnTo>
                  <a:pt x="0" y="1"/>
                </a:lnTo>
                <a:lnTo>
                  <a:pt x="8229600" y="1"/>
                </a:lnTo>
                <a:lnTo>
                  <a:pt x="8229600" y="441731"/>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70687" tIns="170689" rIns="170688" bIns="408783" numCol="1" spcCol="1270" anchor="ctr" anchorCtr="0">
            <a:noAutofit/>
          </a:bodyPr>
          <a:lstStyle/>
          <a:p>
            <a:pPr lvl="0" algn="l" defTabSz="1066800" rtl="0">
              <a:lnSpc>
                <a:spcPct val="90000"/>
              </a:lnSpc>
              <a:spcBef>
                <a:spcPct val="0"/>
              </a:spcBef>
              <a:spcAft>
                <a:spcPct val="35000"/>
              </a:spcAft>
            </a:pPr>
            <a:r>
              <a:rPr lang="en-US" sz="2400" kern="1200" dirty="0" smtClean="0"/>
              <a:t>A. </a:t>
            </a:r>
            <a:r>
              <a:rPr lang="en-US" sz="2400" kern="1200" dirty="0" err="1" smtClean="0"/>
              <a:t>Có</a:t>
            </a:r>
            <a:r>
              <a:rPr lang="en-US" sz="2400" kern="1200" dirty="0" smtClean="0"/>
              <a:t> </a:t>
            </a:r>
            <a:r>
              <a:rPr lang="en-US" sz="2400" kern="1200" dirty="0" err="1" smtClean="0"/>
              <a:t>nguy</a:t>
            </a:r>
            <a:r>
              <a:rPr lang="en-US" sz="2400" kern="1200" dirty="0" smtClean="0"/>
              <a:t> </a:t>
            </a:r>
            <a:r>
              <a:rPr lang="en-US" sz="2400" kern="1200" dirty="0" err="1" smtClean="0"/>
              <a:t>cơ</a:t>
            </a:r>
            <a:endParaRPr lang="en-US" sz="2400" kern="1200" dirty="0"/>
          </a:p>
        </p:txBody>
      </p:sp>
    </p:spTree>
    <p:extLst>
      <p:ext uri="{BB962C8B-B14F-4D97-AF65-F5344CB8AC3E}">
        <p14:creationId xmlns:p14="http://schemas.microsoft.com/office/powerpoint/2010/main" val="39534077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8"/>
                                        </p:tgtEl>
                                        <p:attrNameLst>
                                          <p:attrName>style.color</p:attrName>
                                        </p:attrNameLst>
                                      </p:cBhvr>
                                      <p:to>
                                        <a:schemeClr val="bg1"/>
                                      </p:to>
                                    </p:animClr>
                                    <p:animClr clrSpc="rgb" dir="cw">
                                      <p:cBhvr>
                                        <p:cTn id="7" dur="250" autoRev="1" fill="remove"/>
                                        <p:tgtEl>
                                          <p:spTgt spid="8"/>
                                        </p:tgtEl>
                                        <p:attrNameLst>
                                          <p:attrName>fillcolor</p:attrName>
                                        </p:attrNameLst>
                                      </p:cBhvr>
                                      <p:to>
                                        <a:schemeClr val="bg1"/>
                                      </p:to>
                                    </p:animClr>
                                    <p:set>
                                      <p:cBhvr>
                                        <p:cTn id="8" dur="250" autoRev="1" fill="remove"/>
                                        <p:tgtEl>
                                          <p:spTgt spid="8"/>
                                        </p:tgtEl>
                                        <p:attrNameLst>
                                          <p:attrName>fill.type</p:attrName>
                                        </p:attrNameLst>
                                      </p:cBhvr>
                                      <p:to>
                                        <p:strVal val="solid"/>
                                      </p:to>
                                    </p:set>
                                    <p:set>
                                      <p:cBhvr>
                                        <p:cTn id="9" dur="250" autoRev="1" fill="remove"/>
                                        <p:tgtEl>
                                          <p:spTgt spid="8"/>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8"/>
                  </p:tgtEl>
                </p:cond>
              </p:nextCondLst>
            </p:seq>
            <p:seq concurrent="1" nextAc="seek">
              <p:cTn id="10" restart="whenNotActive" fill="hold" evtFilter="cancelBubble" nodeType="interactiveSeq">
                <p:stCondLst>
                  <p:cond evt="onClick" delay="0">
                    <p:tgtEl>
                      <p:spTgt spid="7"/>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fill="remove" grpId="0" nodeType="clickEffect">
                                  <p:stCondLst>
                                    <p:cond delay="0"/>
                                  </p:stCondLst>
                                  <p:childTnLst>
                                    <p:animClr clrSpc="rgb" dir="cw">
                                      <p:cBhvr override="childStyle">
                                        <p:cTn id="14" dur="250" autoRev="1" fill="remove"/>
                                        <p:tgtEl>
                                          <p:spTgt spid="7"/>
                                        </p:tgtEl>
                                        <p:attrNameLst>
                                          <p:attrName>style.color</p:attrName>
                                        </p:attrNameLst>
                                      </p:cBhvr>
                                      <p:to>
                                        <a:schemeClr val="bg1"/>
                                      </p:to>
                                    </p:animClr>
                                    <p:animClr clrSpc="rgb" dir="cw">
                                      <p:cBhvr>
                                        <p:cTn id="15" dur="250" autoRev="1" fill="remove"/>
                                        <p:tgtEl>
                                          <p:spTgt spid="7"/>
                                        </p:tgtEl>
                                        <p:attrNameLst>
                                          <p:attrName>fillcolor</p:attrName>
                                        </p:attrNameLst>
                                      </p:cBhvr>
                                      <p:to>
                                        <a:schemeClr val="bg1"/>
                                      </p:to>
                                    </p:animClr>
                                    <p:set>
                                      <p:cBhvr>
                                        <p:cTn id="16" dur="250" autoRev="1" fill="remove"/>
                                        <p:tgtEl>
                                          <p:spTgt spid="7"/>
                                        </p:tgtEl>
                                        <p:attrNameLst>
                                          <p:attrName>fill.type</p:attrName>
                                        </p:attrNameLst>
                                      </p:cBhvr>
                                      <p:to>
                                        <p:strVal val="solid"/>
                                      </p:to>
                                    </p:set>
                                    <p:set>
                                      <p:cBhvr>
                                        <p:cTn id="17" dur="250" autoRev="1" fill="remove"/>
                                        <p:tgtEl>
                                          <p:spTgt spid="7"/>
                                        </p:tgtEl>
                                        <p:attrNameLst>
                                          <p:attrName>fill.on</p:attrName>
                                        </p:attrNameLst>
                                      </p:cBhvr>
                                      <p:to>
                                        <p:strVal val="true"/>
                                      </p:to>
                                    </p:set>
                                  </p:childTnLst>
                                  <p:subTnLst>
                                    <p:audio>
                                      <p:cMediaNode>
                                        <p:cTn display="0" masterRel="sameClick">
                                          <p:stCondLst>
                                            <p:cond evt="begin" delay="0">
                                              <p:tn val="13"/>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7"/>
                  </p:tgtEl>
                </p:cond>
              </p:nextCondLst>
            </p:seq>
            <p:seq concurrent="1" nextAc="seek">
              <p:cTn id="18" restart="whenNotActive" fill="hold" evtFilter="cancelBubble" nodeType="interactiveSeq">
                <p:stCondLst>
                  <p:cond evt="onClick" delay="0">
                    <p:tgtEl>
                      <p:spTgt spid="6"/>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fill="remove" grpId="0" nodeType="clickEffect">
                                  <p:stCondLst>
                                    <p:cond delay="0"/>
                                  </p:stCondLst>
                                  <p:childTnLst>
                                    <p:animClr clrSpc="rgb" dir="cw">
                                      <p:cBhvr override="childStyle">
                                        <p:cTn id="22" dur="250" autoRev="1" fill="remove"/>
                                        <p:tgtEl>
                                          <p:spTgt spid="6"/>
                                        </p:tgtEl>
                                        <p:attrNameLst>
                                          <p:attrName>style.color</p:attrName>
                                        </p:attrNameLst>
                                      </p:cBhvr>
                                      <p:to>
                                        <a:schemeClr val="bg1"/>
                                      </p:to>
                                    </p:animClr>
                                    <p:animClr clrSpc="rgb" dir="cw">
                                      <p:cBhvr>
                                        <p:cTn id="23" dur="250" autoRev="1" fill="remove"/>
                                        <p:tgtEl>
                                          <p:spTgt spid="6"/>
                                        </p:tgtEl>
                                        <p:attrNameLst>
                                          <p:attrName>fillcolor</p:attrName>
                                        </p:attrNameLst>
                                      </p:cBhvr>
                                      <p:to>
                                        <a:schemeClr val="bg1"/>
                                      </p:to>
                                    </p:animClr>
                                    <p:set>
                                      <p:cBhvr>
                                        <p:cTn id="24" dur="250" autoRev="1" fill="remove"/>
                                        <p:tgtEl>
                                          <p:spTgt spid="6"/>
                                        </p:tgtEl>
                                        <p:attrNameLst>
                                          <p:attrName>fill.type</p:attrName>
                                        </p:attrNameLst>
                                      </p:cBhvr>
                                      <p:to>
                                        <p:strVal val="solid"/>
                                      </p:to>
                                    </p:set>
                                    <p:set>
                                      <p:cBhvr>
                                        <p:cTn id="25" dur="250" autoRev="1" fill="remove"/>
                                        <p:tgtEl>
                                          <p:spTgt spid="6"/>
                                        </p:tgtEl>
                                        <p:attrNameLst>
                                          <p:attrName>fill.on</p:attrName>
                                        </p:attrNameLst>
                                      </p:cBhvr>
                                      <p:to>
                                        <p:strVal val="true"/>
                                      </p:to>
                                    </p:set>
                                  </p:childTnLst>
                                  <p:subTnLst>
                                    <p:audio>
                                      <p:cMediaNode>
                                        <p:cTn display="0" masterRel="sameClick">
                                          <p:stCondLst>
                                            <p:cond evt="begin" delay="0">
                                              <p:tn val="21"/>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6"/>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normAutofit fontScale="90000"/>
          </a:bodyPr>
          <a:lstStyle/>
          <a:p>
            <a:pPr algn="l"/>
            <a:r>
              <a:rPr lang="vi-VN" u="sng" dirty="0" smtClean="0"/>
              <a:t>Câu </a:t>
            </a:r>
            <a:r>
              <a:rPr lang="en-US" u="sng" dirty="0" smtClean="0"/>
              <a:t>4</a:t>
            </a:r>
            <a:r>
              <a:rPr lang="vi-VN" u="sng" dirty="0" smtClean="0"/>
              <a:t>: </a:t>
            </a:r>
            <a:r>
              <a:rPr lang="vi-VN" dirty="0" smtClean="0"/>
              <a:t>Nên ăn những loại rau quả nào để tăng cường sức đề kháng?</a:t>
            </a:r>
            <a:endParaRPr lang="en-US" dirty="0"/>
          </a:p>
        </p:txBody>
      </p:sp>
      <p:sp>
        <p:nvSpPr>
          <p:cNvPr id="6" name="Freeform 5"/>
          <p:cNvSpPr/>
          <p:nvPr/>
        </p:nvSpPr>
        <p:spPr>
          <a:xfrm>
            <a:off x="1371600" y="3430072"/>
            <a:ext cx="5867400" cy="975405"/>
          </a:xfrm>
          <a:custGeom>
            <a:avLst/>
            <a:gdLst>
              <a:gd name="connsiteX0" fmla="*/ 0 w 2286446"/>
              <a:gd name="connsiteY0" fmla="*/ 0 h 914578"/>
              <a:gd name="connsiteX1" fmla="*/ 1829157 w 2286446"/>
              <a:gd name="connsiteY1" fmla="*/ 0 h 914578"/>
              <a:gd name="connsiteX2" fmla="*/ 2286446 w 2286446"/>
              <a:gd name="connsiteY2" fmla="*/ 457289 h 914578"/>
              <a:gd name="connsiteX3" fmla="*/ 1829157 w 2286446"/>
              <a:gd name="connsiteY3" fmla="*/ 914578 h 914578"/>
              <a:gd name="connsiteX4" fmla="*/ 0 w 2286446"/>
              <a:gd name="connsiteY4" fmla="*/ 914578 h 914578"/>
              <a:gd name="connsiteX5" fmla="*/ 457289 w 2286446"/>
              <a:gd name="connsiteY5" fmla="*/ 457289 h 914578"/>
              <a:gd name="connsiteX6" fmla="*/ 0 w 2286446"/>
              <a:gd name="connsiteY6" fmla="*/ 0 h 914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446" h="914578">
                <a:moveTo>
                  <a:pt x="0" y="0"/>
                </a:moveTo>
                <a:lnTo>
                  <a:pt x="1829157" y="0"/>
                </a:lnTo>
                <a:lnTo>
                  <a:pt x="2286446" y="457289"/>
                </a:lnTo>
                <a:lnTo>
                  <a:pt x="1829157" y="914578"/>
                </a:lnTo>
                <a:lnTo>
                  <a:pt x="0" y="914578"/>
                </a:lnTo>
                <a:lnTo>
                  <a:pt x="457289" y="457289"/>
                </a:lnTo>
                <a:lnTo>
                  <a:pt x="0" y="0"/>
                </a:lnTo>
                <a:close/>
              </a:path>
            </a:pathLst>
          </a:custGeom>
          <a:solidFill>
            <a:srgbClr val="FF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0149" tIns="11430" rIns="457289" bIns="11430" numCol="1" spcCol="1270" anchor="ctr" anchorCtr="0">
            <a:noAutofit/>
          </a:bodyPr>
          <a:lstStyle/>
          <a:p>
            <a:pPr lvl="0" algn="ctr" defTabSz="800100" rtl="0">
              <a:lnSpc>
                <a:spcPct val="90000"/>
              </a:lnSpc>
              <a:spcBef>
                <a:spcPct val="0"/>
              </a:spcBef>
              <a:spcAft>
                <a:spcPct val="35000"/>
              </a:spcAft>
            </a:pPr>
            <a:r>
              <a:rPr lang="vi-VN" sz="2800" kern="1200" dirty="0" smtClean="0"/>
              <a:t>A. Kiwi, cam, đu đủ</a:t>
            </a:r>
            <a:endParaRPr lang="en-US" sz="2800" kern="1200" dirty="0"/>
          </a:p>
        </p:txBody>
      </p:sp>
      <p:sp>
        <p:nvSpPr>
          <p:cNvPr id="7" name="Freeform 6"/>
          <p:cNvSpPr/>
          <p:nvPr/>
        </p:nvSpPr>
        <p:spPr>
          <a:xfrm>
            <a:off x="1371600" y="4542034"/>
            <a:ext cx="5867400" cy="975405"/>
          </a:xfrm>
          <a:custGeom>
            <a:avLst/>
            <a:gdLst>
              <a:gd name="connsiteX0" fmla="*/ 0 w 2286446"/>
              <a:gd name="connsiteY0" fmla="*/ 0 h 914578"/>
              <a:gd name="connsiteX1" fmla="*/ 1829157 w 2286446"/>
              <a:gd name="connsiteY1" fmla="*/ 0 h 914578"/>
              <a:gd name="connsiteX2" fmla="*/ 2286446 w 2286446"/>
              <a:gd name="connsiteY2" fmla="*/ 457289 h 914578"/>
              <a:gd name="connsiteX3" fmla="*/ 1829157 w 2286446"/>
              <a:gd name="connsiteY3" fmla="*/ 914578 h 914578"/>
              <a:gd name="connsiteX4" fmla="*/ 0 w 2286446"/>
              <a:gd name="connsiteY4" fmla="*/ 914578 h 914578"/>
              <a:gd name="connsiteX5" fmla="*/ 457289 w 2286446"/>
              <a:gd name="connsiteY5" fmla="*/ 457289 h 914578"/>
              <a:gd name="connsiteX6" fmla="*/ 0 w 2286446"/>
              <a:gd name="connsiteY6" fmla="*/ 0 h 914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446" h="914578">
                <a:moveTo>
                  <a:pt x="0" y="0"/>
                </a:moveTo>
                <a:lnTo>
                  <a:pt x="1829157" y="0"/>
                </a:lnTo>
                <a:lnTo>
                  <a:pt x="2286446" y="457289"/>
                </a:lnTo>
                <a:lnTo>
                  <a:pt x="1829157" y="914578"/>
                </a:lnTo>
                <a:lnTo>
                  <a:pt x="0" y="914578"/>
                </a:lnTo>
                <a:lnTo>
                  <a:pt x="457289" y="457289"/>
                </a:lnTo>
                <a:lnTo>
                  <a:pt x="0" y="0"/>
                </a:lnTo>
                <a:close/>
              </a:path>
            </a:pathLst>
          </a:custGeom>
          <a:solidFill>
            <a:srgbClr val="00B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0149" tIns="11430" rIns="457289" bIns="11430" numCol="1" spcCol="1270" anchor="ctr" anchorCtr="0">
            <a:noAutofit/>
          </a:bodyPr>
          <a:lstStyle/>
          <a:p>
            <a:pPr lvl="0" algn="ctr" defTabSz="800100" rtl="0">
              <a:lnSpc>
                <a:spcPct val="90000"/>
              </a:lnSpc>
              <a:spcBef>
                <a:spcPct val="0"/>
              </a:spcBef>
              <a:spcAft>
                <a:spcPct val="35000"/>
              </a:spcAft>
            </a:pPr>
            <a:r>
              <a:rPr lang="en-US" sz="2400" kern="1200" dirty="0" smtClean="0"/>
              <a:t>   </a:t>
            </a:r>
            <a:r>
              <a:rPr lang="vi-VN" sz="2400" kern="1200" dirty="0" smtClean="0"/>
              <a:t>B. Súp lơ xanh, cải xanh,...</a:t>
            </a:r>
            <a:endParaRPr lang="en-US" sz="2400" kern="1200" dirty="0"/>
          </a:p>
        </p:txBody>
      </p:sp>
      <p:sp>
        <p:nvSpPr>
          <p:cNvPr id="8" name="Freeform 7"/>
          <p:cNvSpPr/>
          <p:nvPr/>
        </p:nvSpPr>
        <p:spPr>
          <a:xfrm>
            <a:off x="1371600" y="5653995"/>
            <a:ext cx="5867400" cy="975405"/>
          </a:xfrm>
          <a:custGeom>
            <a:avLst/>
            <a:gdLst>
              <a:gd name="connsiteX0" fmla="*/ 0 w 2286446"/>
              <a:gd name="connsiteY0" fmla="*/ 0 h 914578"/>
              <a:gd name="connsiteX1" fmla="*/ 1829157 w 2286446"/>
              <a:gd name="connsiteY1" fmla="*/ 0 h 914578"/>
              <a:gd name="connsiteX2" fmla="*/ 2286446 w 2286446"/>
              <a:gd name="connsiteY2" fmla="*/ 457289 h 914578"/>
              <a:gd name="connsiteX3" fmla="*/ 1829157 w 2286446"/>
              <a:gd name="connsiteY3" fmla="*/ 914578 h 914578"/>
              <a:gd name="connsiteX4" fmla="*/ 0 w 2286446"/>
              <a:gd name="connsiteY4" fmla="*/ 914578 h 914578"/>
              <a:gd name="connsiteX5" fmla="*/ 457289 w 2286446"/>
              <a:gd name="connsiteY5" fmla="*/ 457289 h 914578"/>
              <a:gd name="connsiteX6" fmla="*/ 0 w 2286446"/>
              <a:gd name="connsiteY6" fmla="*/ 0 h 914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446" h="914578">
                <a:moveTo>
                  <a:pt x="0" y="0"/>
                </a:moveTo>
                <a:lnTo>
                  <a:pt x="1829157" y="0"/>
                </a:lnTo>
                <a:lnTo>
                  <a:pt x="2286446" y="457289"/>
                </a:lnTo>
                <a:lnTo>
                  <a:pt x="1829157" y="914578"/>
                </a:lnTo>
                <a:lnTo>
                  <a:pt x="0" y="914578"/>
                </a:lnTo>
                <a:lnTo>
                  <a:pt x="457289" y="457289"/>
                </a:lnTo>
                <a:lnTo>
                  <a:pt x="0" y="0"/>
                </a:lnTo>
                <a:close/>
              </a:path>
            </a:pathLst>
          </a:cu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0149" tIns="11430" rIns="457289" bIns="11430" numCol="1" spcCol="1270" anchor="ctr" anchorCtr="0">
            <a:noAutofit/>
          </a:bodyPr>
          <a:lstStyle/>
          <a:p>
            <a:pPr lvl="0" algn="ctr" defTabSz="800100" rtl="0">
              <a:lnSpc>
                <a:spcPct val="90000"/>
              </a:lnSpc>
              <a:spcBef>
                <a:spcPct val="0"/>
              </a:spcBef>
              <a:spcAft>
                <a:spcPct val="35000"/>
              </a:spcAft>
            </a:pPr>
            <a:r>
              <a:rPr lang="en-US" sz="2400" kern="1200" dirty="0" smtClean="0"/>
              <a:t>         </a:t>
            </a:r>
            <a:r>
              <a:rPr lang="vi-VN" sz="2400" kern="1200" dirty="0" smtClean="0"/>
              <a:t>C. Chỉ cần uống vitamin C </a:t>
            </a:r>
            <a:endParaRPr lang="en-US" sz="2400" kern="1200" dirty="0" smtClean="0"/>
          </a:p>
          <a:p>
            <a:pPr lvl="0" algn="ctr" defTabSz="800100" rtl="0">
              <a:lnSpc>
                <a:spcPct val="90000"/>
              </a:lnSpc>
              <a:spcBef>
                <a:spcPct val="0"/>
              </a:spcBef>
              <a:spcAft>
                <a:spcPct val="35000"/>
              </a:spcAft>
            </a:pPr>
            <a:r>
              <a:rPr lang="vi-VN" sz="2400" kern="1200" dirty="0" smtClean="0"/>
              <a:t>dạng viên</a:t>
            </a:r>
            <a:endParaRPr lang="en-US" sz="2400" kern="1200" dirty="0"/>
          </a:p>
        </p:txBody>
      </p:sp>
    </p:spTree>
    <p:extLst>
      <p:ext uri="{BB962C8B-B14F-4D97-AF65-F5344CB8AC3E}">
        <p14:creationId xmlns:p14="http://schemas.microsoft.com/office/powerpoint/2010/main" val="275213238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7"/>
                                        </p:tgtEl>
                                        <p:attrNameLst>
                                          <p:attrName>r</p:attrName>
                                        </p:attrNameLst>
                                      </p:cBhvr>
                                    </p:animRot>
                                  </p:childTnLst>
                                  <p:subTnLst>
                                    <p:audio>
                                      <p:cMediaNode>
                                        <p:cTn display="0" masterRel="sameClick">
                                          <p:stCondLst>
                                            <p:cond evt="begin" delay="0">
                                              <p:tn val="10"/>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8"/>
                    </p:tgtEl>
                  </p:cond>
                </p:stCondLst>
                <p:endSync evt="end" delay="0">
                  <p:rtn val="all"/>
                </p:endSync>
                <p:childTnLst>
                  <p:par>
                    <p:cTn id="13" fill="hold">
                      <p:stCondLst>
                        <p:cond delay="0"/>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8"/>
                                        </p:tgtEl>
                                        <p:attrNameLst>
                                          <p:attrName>r</p:attrName>
                                        </p:attrNameLst>
                                      </p:cBhvr>
                                    </p:animRot>
                                  </p:childTnLst>
                                  <p:subTnLst>
                                    <p:audio>
                                      <p:cMediaNode>
                                        <p:cTn display="0" masterRel="sameClick">
                                          <p:stCondLst>
                                            <p:cond evt="begin" delay="0">
                                              <p:tn val="15"/>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childTnLst>
        </p:cTn>
      </p:par>
    </p:tnLst>
    <p:bldLst>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200"/>
            <a:ext cx="8153400" cy="1905000"/>
          </a:xfrm>
        </p:spPr>
        <p:txBody>
          <a:bodyPr>
            <a:normAutofit fontScale="90000"/>
          </a:bodyPr>
          <a:lstStyle/>
          <a:p>
            <a:pPr algn="l"/>
            <a:r>
              <a:rPr lang="en-US" u="sng" dirty="0" smtClean="0"/>
              <a:t/>
            </a:r>
            <a:br>
              <a:rPr lang="en-US" u="sng" dirty="0" smtClean="0"/>
            </a:br>
            <a:r>
              <a:rPr lang="en-US" u="sng" dirty="0"/>
              <a:t/>
            </a:r>
            <a:br>
              <a:rPr lang="en-US" u="sng" dirty="0"/>
            </a:br>
            <a:r>
              <a:rPr lang="vi-VN" u="sng" dirty="0" smtClean="0"/>
              <a:t>Câu 5: </a:t>
            </a:r>
            <a:r>
              <a:rPr lang="vi-VN" dirty="0" smtClean="0"/>
              <a:t>Uống nước cam hay nhiều vitamin C có giúp tránh được Corona không?</a:t>
            </a:r>
            <a:r>
              <a:rPr lang="en-US" dirty="0" smtClean="0"/>
              <a:t/>
            </a:r>
            <a:br>
              <a:rPr lang="en-US" dirty="0" smtClean="0"/>
            </a:br>
            <a:r>
              <a:rPr lang="en-US" dirty="0"/>
              <a:t/>
            </a:r>
            <a:br>
              <a:rPr lang="en-US" dirty="0"/>
            </a:br>
            <a:endParaRPr lang="en-US" dirty="0"/>
          </a:p>
        </p:txBody>
      </p:sp>
      <p:sp>
        <p:nvSpPr>
          <p:cNvPr id="15" name="Notched Right Arrow 14"/>
          <p:cNvSpPr/>
          <p:nvPr/>
        </p:nvSpPr>
        <p:spPr>
          <a:xfrm>
            <a:off x="914400" y="4800601"/>
            <a:ext cx="7315200" cy="1219196"/>
          </a:xfrm>
          <a:prstGeom prst="notched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Freeform 15"/>
          <p:cNvSpPr/>
          <p:nvPr/>
        </p:nvSpPr>
        <p:spPr>
          <a:xfrm>
            <a:off x="914480" y="4267200"/>
            <a:ext cx="3211472" cy="914400"/>
          </a:xfrm>
          <a:custGeom>
            <a:avLst/>
            <a:gdLst>
              <a:gd name="connsiteX0" fmla="*/ 0 w 3211472"/>
              <a:gd name="connsiteY0" fmla="*/ 0 h 914400"/>
              <a:gd name="connsiteX1" fmla="*/ 3211472 w 3211472"/>
              <a:gd name="connsiteY1" fmla="*/ 0 h 914400"/>
              <a:gd name="connsiteX2" fmla="*/ 3211472 w 3211472"/>
              <a:gd name="connsiteY2" fmla="*/ 914400 h 914400"/>
              <a:gd name="connsiteX3" fmla="*/ 0 w 3211472"/>
              <a:gd name="connsiteY3" fmla="*/ 914400 h 914400"/>
              <a:gd name="connsiteX4" fmla="*/ 0 w 3211472"/>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1472" h="914400">
                <a:moveTo>
                  <a:pt x="0" y="0"/>
                </a:moveTo>
                <a:lnTo>
                  <a:pt x="3211472" y="0"/>
                </a:lnTo>
                <a:lnTo>
                  <a:pt x="3211472" y="914400"/>
                </a:lnTo>
                <a:lnTo>
                  <a:pt x="0" y="9144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7584" tIns="227584" rIns="227584" bIns="227584" numCol="1" spcCol="1270" anchor="b" anchorCtr="0">
            <a:noAutofit/>
          </a:bodyPr>
          <a:lstStyle/>
          <a:p>
            <a:pPr lvl="0" algn="ctr" defTabSz="1422400" rtl="0">
              <a:lnSpc>
                <a:spcPct val="90000"/>
              </a:lnSpc>
              <a:spcBef>
                <a:spcPct val="0"/>
              </a:spcBef>
              <a:spcAft>
                <a:spcPct val="35000"/>
              </a:spcAft>
            </a:pPr>
            <a:r>
              <a:rPr lang="en-US" sz="3200" kern="1200" dirty="0" smtClean="0"/>
              <a:t>A. </a:t>
            </a:r>
            <a:r>
              <a:rPr lang="en-US" sz="3200" kern="1200" dirty="0" err="1" smtClean="0"/>
              <a:t>Có</a:t>
            </a:r>
            <a:endParaRPr lang="en-US" sz="3200" kern="1200" dirty="0"/>
          </a:p>
        </p:txBody>
      </p:sp>
      <p:sp>
        <p:nvSpPr>
          <p:cNvPr id="17" name="Oval 16"/>
          <p:cNvSpPr/>
          <p:nvPr/>
        </p:nvSpPr>
        <p:spPr>
          <a:xfrm>
            <a:off x="2405916" y="5295900"/>
            <a:ext cx="228600" cy="2286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en-US" dirty="0" smtClean="0"/>
              <a:t> </a:t>
            </a:r>
            <a:endParaRPr lang="en-US" dirty="0"/>
          </a:p>
        </p:txBody>
      </p:sp>
      <p:sp>
        <p:nvSpPr>
          <p:cNvPr id="18" name="Freeform 17"/>
          <p:cNvSpPr/>
          <p:nvPr/>
        </p:nvSpPr>
        <p:spPr>
          <a:xfrm>
            <a:off x="4286526" y="5638799"/>
            <a:ext cx="3211472" cy="914400"/>
          </a:xfrm>
          <a:custGeom>
            <a:avLst/>
            <a:gdLst>
              <a:gd name="connsiteX0" fmla="*/ 0 w 3211472"/>
              <a:gd name="connsiteY0" fmla="*/ 0 h 914400"/>
              <a:gd name="connsiteX1" fmla="*/ 3211472 w 3211472"/>
              <a:gd name="connsiteY1" fmla="*/ 0 h 914400"/>
              <a:gd name="connsiteX2" fmla="*/ 3211472 w 3211472"/>
              <a:gd name="connsiteY2" fmla="*/ 914400 h 914400"/>
              <a:gd name="connsiteX3" fmla="*/ 0 w 3211472"/>
              <a:gd name="connsiteY3" fmla="*/ 914400 h 914400"/>
              <a:gd name="connsiteX4" fmla="*/ 0 w 3211472"/>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1472" h="914400">
                <a:moveTo>
                  <a:pt x="0" y="0"/>
                </a:moveTo>
                <a:lnTo>
                  <a:pt x="3211472" y="0"/>
                </a:lnTo>
                <a:lnTo>
                  <a:pt x="3211472" y="914400"/>
                </a:lnTo>
                <a:lnTo>
                  <a:pt x="0" y="9144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7584" tIns="227584" rIns="227584" bIns="227584" numCol="1" spcCol="1270" anchor="t" anchorCtr="0">
            <a:noAutofit/>
          </a:bodyPr>
          <a:lstStyle/>
          <a:p>
            <a:pPr lvl="0" algn="ctr" defTabSz="1422400" rtl="0">
              <a:lnSpc>
                <a:spcPct val="90000"/>
              </a:lnSpc>
              <a:spcBef>
                <a:spcPct val="0"/>
              </a:spcBef>
              <a:spcAft>
                <a:spcPct val="35000"/>
              </a:spcAft>
            </a:pPr>
            <a:r>
              <a:rPr lang="en-US" sz="3200" kern="1200" dirty="0" smtClean="0"/>
              <a:t>B. </a:t>
            </a:r>
            <a:r>
              <a:rPr lang="en-US" sz="3200" kern="1200" dirty="0" err="1" smtClean="0"/>
              <a:t>Không</a:t>
            </a:r>
            <a:r>
              <a:rPr lang="en-US" sz="1600" kern="1200" dirty="0" smtClean="0"/>
              <a:t> </a:t>
            </a:r>
            <a:br>
              <a:rPr lang="en-US" sz="1600" kern="1200" dirty="0" smtClean="0"/>
            </a:br>
            <a:r>
              <a:rPr lang="en-US" sz="1600" kern="1200" dirty="0" smtClean="0"/>
              <a:t/>
            </a:r>
            <a:br>
              <a:rPr lang="en-US" sz="1600" kern="1200" dirty="0" smtClean="0"/>
            </a:br>
            <a:endParaRPr lang="en-US" sz="1600" kern="1200" dirty="0"/>
          </a:p>
        </p:txBody>
      </p:sp>
      <p:sp>
        <p:nvSpPr>
          <p:cNvPr id="19" name="Oval 18"/>
          <p:cNvSpPr/>
          <p:nvPr/>
        </p:nvSpPr>
        <p:spPr>
          <a:xfrm>
            <a:off x="5777963" y="5295900"/>
            <a:ext cx="228600" cy="2286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6940904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16"/>
                                        </p:tgtEl>
                                        <p:attrNameLst>
                                          <p:attrName>r</p:attrName>
                                        </p:attrNameLst>
                                      </p:cBhvr>
                                    </p:animRot>
                                    <p:animRot by="-240000">
                                      <p:cBhvr>
                                        <p:cTn id="7" dur="200" fill="hold">
                                          <p:stCondLst>
                                            <p:cond delay="200"/>
                                          </p:stCondLst>
                                        </p:cTn>
                                        <p:tgtEl>
                                          <p:spTgt spid="16"/>
                                        </p:tgtEl>
                                        <p:attrNameLst>
                                          <p:attrName>r</p:attrName>
                                        </p:attrNameLst>
                                      </p:cBhvr>
                                    </p:animRot>
                                    <p:animRot by="240000">
                                      <p:cBhvr>
                                        <p:cTn id="8" dur="200" fill="hold">
                                          <p:stCondLst>
                                            <p:cond delay="400"/>
                                          </p:stCondLst>
                                        </p:cTn>
                                        <p:tgtEl>
                                          <p:spTgt spid="16"/>
                                        </p:tgtEl>
                                        <p:attrNameLst>
                                          <p:attrName>r</p:attrName>
                                        </p:attrNameLst>
                                      </p:cBhvr>
                                    </p:animRot>
                                    <p:animRot by="-240000">
                                      <p:cBhvr>
                                        <p:cTn id="9" dur="200" fill="hold">
                                          <p:stCondLst>
                                            <p:cond delay="600"/>
                                          </p:stCondLst>
                                        </p:cTn>
                                        <p:tgtEl>
                                          <p:spTgt spid="16"/>
                                        </p:tgtEl>
                                        <p:attrNameLst>
                                          <p:attrName>r</p:attrName>
                                        </p:attrNameLst>
                                      </p:cBhvr>
                                    </p:animRot>
                                    <p:animRot by="120000">
                                      <p:cBhvr>
                                        <p:cTn id="10" dur="200" fill="hold">
                                          <p:stCondLst>
                                            <p:cond delay="800"/>
                                          </p:stCondLst>
                                        </p:cTn>
                                        <p:tgtEl>
                                          <p:spTgt spid="16"/>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childTnLst>
                    </p:cTn>
                  </p:par>
                </p:childTnLst>
              </p:cTn>
              <p:nextCondLst>
                <p:cond evt="onClick" delay="0">
                  <p:tgtEl>
                    <p:spTgt spid="16"/>
                  </p:tgtEl>
                </p:cond>
              </p:nextCondLst>
            </p:seq>
            <p:seq concurrent="1" nextAc="seek">
              <p:cTn id="11" restart="whenNotActive" fill="hold" evtFilter="cancelBubble" nodeType="interactiveSeq">
                <p:stCondLst>
                  <p:cond evt="onClick" delay="0">
                    <p:tgtEl>
                      <p:spTgt spid="18"/>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clickEffect">
                                  <p:stCondLst>
                                    <p:cond delay="0"/>
                                  </p:stCondLst>
                                  <p:childTnLst>
                                    <p:animRot by="120000">
                                      <p:cBhvr>
                                        <p:cTn id="15" dur="100" fill="hold">
                                          <p:stCondLst>
                                            <p:cond delay="0"/>
                                          </p:stCondLst>
                                        </p:cTn>
                                        <p:tgtEl>
                                          <p:spTgt spid="18"/>
                                        </p:tgtEl>
                                        <p:attrNameLst>
                                          <p:attrName>r</p:attrName>
                                        </p:attrNameLst>
                                      </p:cBhvr>
                                    </p:animRot>
                                    <p:animRot by="-240000">
                                      <p:cBhvr>
                                        <p:cTn id="16" dur="200" fill="hold">
                                          <p:stCondLst>
                                            <p:cond delay="200"/>
                                          </p:stCondLst>
                                        </p:cTn>
                                        <p:tgtEl>
                                          <p:spTgt spid="18"/>
                                        </p:tgtEl>
                                        <p:attrNameLst>
                                          <p:attrName>r</p:attrName>
                                        </p:attrNameLst>
                                      </p:cBhvr>
                                    </p:animRot>
                                    <p:animRot by="240000">
                                      <p:cBhvr>
                                        <p:cTn id="17" dur="200" fill="hold">
                                          <p:stCondLst>
                                            <p:cond delay="400"/>
                                          </p:stCondLst>
                                        </p:cTn>
                                        <p:tgtEl>
                                          <p:spTgt spid="18"/>
                                        </p:tgtEl>
                                        <p:attrNameLst>
                                          <p:attrName>r</p:attrName>
                                        </p:attrNameLst>
                                      </p:cBhvr>
                                    </p:animRot>
                                    <p:animRot by="-240000">
                                      <p:cBhvr>
                                        <p:cTn id="18" dur="200" fill="hold">
                                          <p:stCondLst>
                                            <p:cond delay="600"/>
                                          </p:stCondLst>
                                        </p:cTn>
                                        <p:tgtEl>
                                          <p:spTgt spid="18"/>
                                        </p:tgtEl>
                                        <p:attrNameLst>
                                          <p:attrName>r</p:attrName>
                                        </p:attrNameLst>
                                      </p:cBhvr>
                                    </p:animRot>
                                    <p:animRot by="120000">
                                      <p:cBhvr>
                                        <p:cTn id="19" dur="200" fill="hold">
                                          <p:stCondLst>
                                            <p:cond delay="800"/>
                                          </p:stCondLst>
                                        </p:cTn>
                                        <p:tgtEl>
                                          <p:spTgt spid="18"/>
                                        </p:tgtEl>
                                        <p:attrNameLst>
                                          <p:attrName>r</p:attrName>
                                        </p:attrNameLst>
                                      </p:cBhvr>
                                    </p:animRot>
                                  </p:childTnLst>
                                  <p:subTnLst>
                                    <p:audio>
                                      <p:cMediaNode>
                                        <p:cTn display="0" masterRel="sameClick">
                                          <p:stCondLst>
                                            <p:cond evt="begin" delay="0">
                                              <p:tn val="14"/>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18"/>
                  </p:tgtEl>
                </p:cond>
              </p:nextCondLst>
            </p:seq>
          </p:childTnLst>
        </p:cTn>
      </p:par>
    </p:tnLst>
    <p:bldLst>
      <p:bldP spid="1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1143000"/>
          </a:xfrm>
        </p:spPr>
        <p:txBody>
          <a:bodyPr>
            <a:normAutofit fontScale="90000"/>
          </a:bodyPr>
          <a:lstStyle/>
          <a:p>
            <a:pPr algn="l"/>
            <a:r>
              <a:rPr lang="vi-VN" u="sng" dirty="0" smtClean="0"/>
              <a:t>Câu </a:t>
            </a:r>
            <a:r>
              <a:rPr lang="en-US" u="sng" dirty="0" smtClean="0"/>
              <a:t>6</a:t>
            </a:r>
            <a:r>
              <a:rPr lang="vi-VN" u="sng" dirty="0" smtClean="0"/>
              <a:t>: </a:t>
            </a:r>
            <a:r>
              <a:rPr lang="vi-VN" dirty="0"/>
              <a:t>Nên ăn những loại thức ăn nào để đảm bảo sức đề kháng</a:t>
            </a:r>
            <a:r>
              <a:rPr lang="vi-VN" dirty="0" smtClean="0"/>
              <a:t>?</a:t>
            </a:r>
            <a:endParaRPr lang="en-US" dirty="0"/>
          </a:p>
        </p:txBody>
      </p:sp>
      <p:sp>
        <p:nvSpPr>
          <p:cNvPr id="15" name="Freeform 14"/>
          <p:cNvSpPr/>
          <p:nvPr/>
        </p:nvSpPr>
        <p:spPr>
          <a:xfrm>
            <a:off x="1752600" y="3362873"/>
            <a:ext cx="6400800" cy="877032"/>
          </a:xfrm>
          <a:custGeom>
            <a:avLst/>
            <a:gdLst>
              <a:gd name="connsiteX0" fmla="*/ 0 w 2278380"/>
              <a:gd name="connsiteY0" fmla="*/ 83067 h 498395"/>
              <a:gd name="connsiteX1" fmla="*/ 83067 w 2278380"/>
              <a:gd name="connsiteY1" fmla="*/ 0 h 498395"/>
              <a:gd name="connsiteX2" fmla="*/ 2195313 w 2278380"/>
              <a:gd name="connsiteY2" fmla="*/ 0 h 498395"/>
              <a:gd name="connsiteX3" fmla="*/ 2278380 w 2278380"/>
              <a:gd name="connsiteY3" fmla="*/ 83067 h 498395"/>
              <a:gd name="connsiteX4" fmla="*/ 2278380 w 2278380"/>
              <a:gd name="connsiteY4" fmla="*/ 415328 h 498395"/>
              <a:gd name="connsiteX5" fmla="*/ 2195313 w 2278380"/>
              <a:gd name="connsiteY5" fmla="*/ 498395 h 498395"/>
              <a:gd name="connsiteX6" fmla="*/ 83067 w 2278380"/>
              <a:gd name="connsiteY6" fmla="*/ 498395 h 498395"/>
              <a:gd name="connsiteX7" fmla="*/ 0 w 2278380"/>
              <a:gd name="connsiteY7" fmla="*/ 415328 h 498395"/>
              <a:gd name="connsiteX8" fmla="*/ 0 w 2278380"/>
              <a:gd name="connsiteY8" fmla="*/ 83067 h 49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8380" h="498395">
                <a:moveTo>
                  <a:pt x="0" y="83067"/>
                </a:moveTo>
                <a:cubicBezTo>
                  <a:pt x="0" y="37190"/>
                  <a:pt x="37190" y="0"/>
                  <a:pt x="83067" y="0"/>
                </a:cubicBezTo>
                <a:lnTo>
                  <a:pt x="2195313" y="0"/>
                </a:lnTo>
                <a:cubicBezTo>
                  <a:pt x="2241190" y="0"/>
                  <a:pt x="2278380" y="37190"/>
                  <a:pt x="2278380" y="83067"/>
                </a:cubicBezTo>
                <a:lnTo>
                  <a:pt x="2278380" y="415328"/>
                </a:lnTo>
                <a:cubicBezTo>
                  <a:pt x="2278380" y="461205"/>
                  <a:pt x="2241190" y="498395"/>
                  <a:pt x="2195313" y="498395"/>
                </a:cubicBezTo>
                <a:lnTo>
                  <a:pt x="83067" y="498395"/>
                </a:lnTo>
                <a:cubicBezTo>
                  <a:pt x="37190" y="498395"/>
                  <a:pt x="0" y="461205"/>
                  <a:pt x="0" y="415328"/>
                </a:cubicBezTo>
                <a:lnTo>
                  <a:pt x="0" y="83067"/>
                </a:lnTo>
                <a:close/>
              </a:path>
            </a:pathLst>
          </a:custGeom>
          <a:solidFill>
            <a:schemeClr val="accent1">
              <a:alpha val="90000"/>
            </a:schemeClr>
          </a:solidFill>
          <a:ln>
            <a:solidFill>
              <a:srgbClr val="00B0F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0050" tIns="70050" rIns="70050" bIns="70050" numCol="1" spcCol="1270" anchor="ctr" anchorCtr="0">
            <a:noAutofit/>
          </a:bodyPr>
          <a:lstStyle/>
          <a:p>
            <a:pPr lvl="0" defTabSz="533400" rtl="0">
              <a:lnSpc>
                <a:spcPct val="90000"/>
              </a:lnSpc>
              <a:spcBef>
                <a:spcPct val="0"/>
              </a:spcBef>
              <a:spcAft>
                <a:spcPct val="35000"/>
              </a:spcAft>
            </a:pPr>
            <a:r>
              <a:rPr lang="vi-VN" sz="2000" kern="1200" dirty="0" smtClean="0"/>
              <a:t>A. Những thức ăn lạ hoặc thức ăn không rõ nguồn gốc</a:t>
            </a:r>
            <a:endParaRPr lang="en-US" sz="2000" kern="1200" dirty="0"/>
          </a:p>
        </p:txBody>
      </p:sp>
      <p:sp>
        <p:nvSpPr>
          <p:cNvPr id="16" name="Freeform 15"/>
          <p:cNvSpPr/>
          <p:nvPr/>
        </p:nvSpPr>
        <p:spPr>
          <a:xfrm>
            <a:off x="1752600" y="4085478"/>
            <a:ext cx="6400800" cy="715122"/>
          </a:xfrm>
          <a:custGeom>
            <a:avLst/>
            <a:gdLst>
              <a:gd name="connsiteX0" fmla="*/ 0 w 2278380"/>
              <a:gd name="connsiteY0" fmla="*/ 83067 h 498395"/>
              <a:gd name="connsiteX1" fmla="*/ 83067 w 2278380"/>
              <a:gd name="connsiteY1" fmla="*/ 0 h 498395"/>
              <a:gd name="connsiteX2" fmla="*/ 2195313 w 2278380"/>
              <a:gd name="connsiteY2" fmla="*/ 0 h 498395"/>
              <a:gd name="connsiteX3" fmla="*/ 2278380 w 2278380"/>
              <a:gd name="connsiteY3" fmla="*/ 83067 h 498395"/>
              <a:gd name="connsiteX4" fmla="*/ 2278380 w 2278380"/>
              <a:gd name="connsiteY4" fmla="*/ 415328 h 498395"/>
              <a:gd name="connsiteX5" fmla="*/ 2195313 w 2278380"/>
              <a:gd name="connsiteY5" fmla="*/ 498395 h 498395"/>
              <a:gd name="connsiteX6" fmla="*/ 83067 w 2278380"/>
              <a:gd name="connsiteY6" fmla="*/ 498395 h 498395"/>
              <a:gd name="connsiteX7" fmla="*/ 0 w 2278380"/>
              <a:gd name="connsiteY7" fmla="*/ 415328 h 498395"/>
              <a:gd name="connsiteX8" fmla="*/ 0 w 2278380"/>
              <a:gd name="connsiteY8" fmla="*/ 83067 h 49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8380" h="498395">
                <a:moveTo>
                  <a:pt x="0" y="83067"/>
                </a:moveTo>
                <a:cubicBezTo>
                  <a:pt x="0" y="37190"/>
                  <a:pt x="37190" y="0"/>
                  <a:pt x="83067" y="0"/>
                </a:cubicBezTo>
                <a:lnTo>
                  <a:pt x="2195313" y="0"/>
                </a:lnTo>
                <a:cubicBezTo>
                  <a:pt x="2241190" y="0"/>
                  <a:pt x="2278380" y="37190"/>
                  <a:pt x="2278380" y="83067"/>
                </a:cubicBezTo>
                <a:lnTo>
                  <a:pt x="2278380" y="415328"/>
                </a:lnTo>
                <a:cubicBezTo>
                  <a:pt x="2278380" y="461205"/>
                  <a:pt x="2241190" y="498395"/>
                  <a:pt x="2195313" y="498395"/>
                </a:cubicBezTo>
                <a:lnTo>
                  <a:pt x="83067" y="498395"/>
                </a:lnTo>
                <a:cubicBezTo>
                  <a:pt x="37190" y="498395"/>
                  <a:pt x="0" y="461205"/>
                  <a:pt x="0" y="415328"/>
                </a:cubicBezTo>
                <a:lnTo>
                  <a:pt x="0" y="83067"/>
                </a:lnTo>
                <a:close/>
              </a:path>
            </a:pathLst>
          </a:custGeom>
          <a:solidFill>
            <a:schemeClr val="accent5">
              <a:lumMod val="40000"/>
              <a:lumOff val="60000"/>
              <a:alpha val="90000"/>
            </a:schemeClr>
          </a:solidFill>
          <a:ln>
            <a:solidFill>
              <a:srgbClr val="00B0F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0050" tIns="70050" rIns="70050" bIns="70050" numCol="1" spcCol="1270" anchor="ctr" anchorCtr="0">
            <a:noAutofit/>
          </a:bodyPr>
          <a:lstStyle/>
          <a:p>
            <a:pPr lvl="0" defTabSz="533400" rtl="0">
              <a:lnSpc>
                <a:spcPct val="90000"/>
              </a:lnSpc>
              <a:spcBef>
                <a:spcPct val="0"/>
              </a:spcBef>
              <a:spcAft>
                <a:spcPct val="35000"/>
              </a:spcAft>
            </a:pPr>
            <a:r>
              <a:rPr lang="vi-VN" sz="2000" kern="1200" dirty="0" smtClean="0"/>
              <a:t>B. Ăn thức ăn sạch, đảm bảo vệ sinh thực phẩm tối đa</a:t>
            </a:r>
            <a:endParaRPr lang="en-US" sz="2000" kern="1200" dirty="0"/>
          </a:p>
        </p:txBody>
      </p:sp>
      <p:sp>
        <p:nvSpPr>
          <p:cNvPr id="17" name="Freeform 16"/>
          <p:cNvSpPr/>
          <p:nvPr/>
        </p:nvSpPr>
        <p:spPr>
          <a:xfrm>
            <a:off x="1752600" y="4734473"/>
            <a:ext cx="6400800" cy="626821"/>
          </a:xfrm>
          <a:custGeom>
            <a:avLst/>
            <a:gdLst>
              <a:gd name="connsiteX0" fmla="*/ 0 w 2278380"/>
              <a:gd name="connsiteY0" fmla="*/ 83067 h 498395"/>
              <a:gd name="connsiteX1" fmla="*/ 83067 w 2278380"/>
              <a:gd name="connsiteY1" fmla="*/ 0 h 498395"/>
              <a:gd name="connsiteX2" fmla="*/ 2195313 w 2278380"/>
              <a:gd name="connsiteY2" fmla="*/ 0 h 498395"/>
              <a:gd name="connsiteX3" fmla="*/ 2278380 w 2278380"/>
              <a:gd name="connsiteY3" fmla="*/ 83067 h 498395"/>
              <a:gd name="connsiteX4" fmla="*/ 2278380 w 2278380"/>
              <a:gd name="connsiteY4" fmla="*/ 415328 h 498395"/>
              <a:gd name="connsiteX5" fmla="*/ 2195313 w 2278380"/>
              <a:gd name="connsiteY5" fmla="*/ 498395 h 498395"/>
              <a:gd name="connsiteX6" fmla="*/ 83067 w 2278380"/>
              <a:gd name="connsiteY6" fmla="*/ 498395 h 498395"/>
              <a:gd name="connsiteX7" fmla="*/ 0 w 2278380"/>
              <a:gd name="connsiteY7" fmla="*/ 415328 h 498395"/>
              <a:gd name="connsiteX8" fmla="*/ 0 w 2278380"/>
              <a:gd name="connsiteY8" fmla="*/ 83067 h 49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8380" h="498395">
                <a:moveTo>
                  <a:pt x="0" y="83067"/>
                </a:moveTo>
                <a:cubicBezTo>
                  <a:pt x="0" y="37190"/>
                  <a:pt x="37190" y="0"/>
                  <a:pt x="83067" y="0"/>
                </a:cubicBezTo>
                <a:lnTo>
                  <a:pt x="2195313" y="0"/>
                </a:lnTo>
                <a:cubicBezTo>
                  <a:pt x="2241190" y="0"/>
                  <a:pt x="2278380" y="37190"/>
                  <a:pt x="2278380" y="83067"/>
                </a:cubicBezTo>
                <a:lnTo>
                  <a:pt x="2278380" y="415328"/>
                </a:lnTo>
                <a:cubicBezTo>
                  <a:pt x="2278380" y="461205"/>
                  <a:pt x="2241190" y="498395"/>
                  <a:pt x="2195313" y="498395"/>
                </a:cubicBezTo>
                <a:lnTo>
                  <a:pt x="83067" y="498395"/>
                </a:lnTo>
                <a:cubicBezTo>
                  <a:pt x="37190" y="498395"/>
                  <a:pt x="0" y="461205"/>
                  <a:pt x="0" y="415328"/>
                </a:cubicBezTo>
                <a:lnTo>
                  <a:pt x="0" y="83067"/>
                </a:lnTo>
                <a:close/>
              </a:path>
            </a:pathLst>
          </a:custGeom>
          <a:solidFill>
            <a:schemeClr val="accent6">
              <a:lumMod val="60000"/>
              <a:lumOff val="40000"/>
              <a:alpha val="90000"/>
            </a:schemeClr>
          </a:solidFill>
          <a:ln>
            <a:solidFill>
              <a:srgbClr val="00B0F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0050" tIns="70050" rIns="70050" bIns="70050" numCol="1" spcCol="1270" anchor="ctr" anchorCtr="0">
            <a:noAutofit/>
          </a:bodyPr>
          <a:lstStyle/>
          <a:p>
            <a:pPr lvl="0" defTabSz="533400" rtl="0">
              <a:lnSpc>
                <a:spcPct val="90000"/>
              </a:lnSpc>
              <a:spcBef>
                <a:spcPct val="0"/>
              </a:spcBef>
              <a:spcAft>
                <a:spcPct val="35000"/>
              </a:spcAft>
            </a:pPr>
            <a:r>
              <a:rPr lang="vi-VN" sz="2000" kern="1200" dirty="0" smtClean="0"/>
              <a:t>C. Ăn đủ nhu cầu của cơ thể và đa dạng thực phẩm nhất</a:t>
            </a:r>
            <a:endParaRPr lang="en-US" sz="2000" kern="1200" dirty="0"/>
          </a:p>
        </p:txBody>
      </p:sp>
      <p:sp>
        <p:nvSpPr>
          <p:cNvPr id="18" name="Freeform 17"/>
          <p:cNvSpPr/>
          <p:nvPr/>
        </p:nvSpPr>
        <p:spPr>
          <a:xfrm>
            <a:off x="1752600" y="5361294"/>
            <a:ext cx="6400800" cy="560695"/>
          </a:xfrm>
          <a:custGeom>
            <a:avLst/>
            <a:gdLst>
              <a:gd name="connsiteX0" fmla="*/ 0 w 2278380"/>
              <a:gd name="connsiteY0" fmla="*/ 83067 h 498395"/>
              <a:gd name="connsiteX1" fmla="*/ 83067 w 2278380"/>
              <a:gd name="connsiteY1" fmla="*/ 0 h 498395"/>
              <a:gd name="connsiteX2" fmla="*/ 2195313 w 2278380"/>
              <a:gd name="connsiteY2" fmla="*/ 0 h 498395"/>
              <a:gd name="connsiteX3" fmla="*/ 2278380 w 2278380"/>
              <a:gd name="connsiteY3" fmla="*/ 83067 h 498395"/>
              <a:gd name="connsiteX4" fmla="*/ 2278380 w 2278380"/>
              <a:gd name="connsiteY4" fmla="*/ 415328 h 498395"/>
              <a:gd name="connsiteX5" fmla="*/ 2195313 w 2278380"/>
              <a:gd name="connsiteY5" fmla="*/ 498395 h 498395"/>
              <a:gd name="connsiteX6" fmla="*/ 83067 w 2278380"/>
              <a:gd name="connsiteY6" fmla="*/ 498395 h 498395"/>
              <a:gd name="connsiteX7" fmla="*/ 0 w 2278380"/>
              <a:gd name="connsiteY7" fmla="*/ 415328 h 498395"/>
              <a:gd name="connsiteX8" fmla="*/ 0 w 2278380"/>
              <a:gd name="connsiteY8" fmla="*/ 83067 h 49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8380" h="498395">
                <a:moveTo>
                  <a:pt x="0" y="83067"/>
                </a:moveTo>
                <a:cubicBezTo>
                  <a:pt x="0" y="37190"/>
                  <a:pt x="37190" y="0"/>
                  <a:pt x="83067" y="0"/>
                </a:cubicBezTo>
                <a:lnTo>
                  <a:pt x="2195313" y="0"/>
                </a:lnTo>
                <a:cubicBezTo>
                  <a:pt x="2241190" y="0"/>
                  <a:pt x="2278380" y="37190"/>
                  <a:pt x="2278380" y="83067"/>
                </a:cubicBezTo>
                <a:lnTo>
                  <a:pt x="2278380" y="415328"/>
                </a:lnTo>
                <a:cubicBezTo>
                  <a:pt x="2278380" y="461205"/>
                  <a:pt x="2241190" y="498395"/>
                  <a:pt x="2195313" y="498395"/>
                </a:cubicBezTo>
                <a:lnTo>
                  <a:pt x="83067" y="498395"/>
                </a:lnTo>
                <a:cubicBezTo>
                  <a:pt x="37190" y="498395"/>
                  <a:pt x="0" y="461205"/>
                  <a:pt x="0" y="415328"/>
                </a:cubicBezTo>
                <a:lnTo>
                  <a:pt x="0" y="83067"/>
                </a:lnTo>
                <a:close/>
              </a:path>
            </a:pathLst>
          </a:custGeom>
          <a:solidFill>
            <a:schemeClr val="bg2">
              <a:lumMod val="90000"/>
              <a:alpha val="90000"/>
            </a:schemeClr>
          </a:solidFill>
          <a:ln>
            <a:solidFill>
              <a:srgbClr val="00B0F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0050" tIns="70050" rIns="70050" bIns="70050" numCol="1" spcCol="1270" anchor="ctr" anchorCtr="0">
            <a:noAutofit/>
          </a:bodyPr>
          <a:lstStyle/>
          <a:p>
            <a:pPr lvl="0" defTabSz="533400" rtl="0">
              <a:lnSpc>
                <a:spcPct val="90000"/>
              </a:lnSpc>
              <a:spcBef>
                <a:spcPct val="0"/>
              </a:spcBef>
              <a:spcAft>
                <a:spcPct val="35000"/>
              </a:spcAft>
            </a:pPr>
            <a:r>
              <a:rPr lang="vi-VN" sz="2000" kern="1200" dirty="0" smtClean="0"/>
              <a:t>D. Cung cấp đủ các chất đạm thiết yếu</a:t>
            </a:r>
            <a:endParaRPr lang="en-US" sz="2000" kern="1200" dirty="0"/>
          </a:p>
        </p:txBody>
      </p:sp>
      <p:sp>
        <p:nvSpPr>
          <p:cNvPr id="19" name="Freeform 18"/>
          <p:cNvSpPr/>
          <p:nvPr/>
        </p:nvSpPr>
        <p:spPr>
          <a:xfrm>
            <a:off x="1752600" y="5877473"/>
            <a:ext cx="6400800" cy="605212"/>
          </a:xfrm>
          <a:custGeom>
            <a:avLst/>
            <a:gdLst>
              <a:gd name="connsiteX0" fmla="*/ 0 w 2278380"/>
              <a:gd name="connsiteY0" fmla="*/ 83067 h 498395"/>
              <a:gd name="connsiteX1" fmla="*/ 83067 w 2278380"/>
              <a:gd name="connsiteY1" fmla="*/ 0 h 498395"/>
              <a:gd name="connsiteX2" fmla="*/ 2195313 w 2278380"/>
              <a:gd name="connsiteY2" fmla="*/ 0 h 498395"/>
              <a:gd name="connsiteX3" fmla="*/ 2278380 w 2278380"/>
              <a:gd name="connsiteY3" fmla="*/ 83067 h 498395"/>
              <a:gd name="connsiteX4" fmla="*/ 2278380 w 2278380"/>
              <a:gd name="connsiteY4" fmla="*/ 415328 h 498395"/>
              <a:gd name="connsiteX5" fmla="*/ 2195313 w 2278380"/>
              <a:gd name="connsiteY5" fmla="*/ 498395 h 498395"/>
              <a:gd name="connsiteX6" fmla="*/ 83067 w 2278380"/>
              <a:gd name="connsiteY6" fmla="*/ 498395 h 498395"/>
              <a:gd name="connsiteX7" fmla="*/ 0 w 2278380"/>
              <a:gd name="connsiteY7" fmla="*/ 415328 h 498395"/>
              <a:gd name="connsiteX8" fmla="*/ 0 w 2278380"/>
              <a:gd name="connsiteY8" fmla="*/ 83067 h 49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8380" h="498395">
                <a:moveTo>
                  <a:pt x="0" y="83067"/>
                </a:moveTo>
                <a:cubicBezTo>
                  <a:pt x="0" y="37190"/>
                  <a:pt x="37190" y="0"/>
                  <a:pt x="83067" y="0"/>
                </a:cubicBezTo>
                <a:lnTo>
                  <a:pt x="2195313" y="0"/>
                </a:lnTo>
                <a:cubicBezTo>
                  <a:pt x="2241190" y="0"/>
                  <a:pt x="2278380" y="37190"/>
                  <a:pt x="2278380" y="83067"/>
                </a:cubicBezTo>
                <a:lnTo>
                  <a:pt x="2278380" y="415328"/>
                </a:lnTo>
                <a:cubicBezTo>
                  <a:pt x="2278380" y="461205"/>
                  <a:pt x="2241190" y="498395"/>
                  <a:pt x="2195313" y="498395"/>
                </a:cubicBezTo>
                <a:lnTo>
                  <a:pt x="83067" y="498395"/>
                </a:lnTo>
                <a:cubicBezTo>
                  <a:pt x="37190" y="498395"/>
                  <a:pt x="0" y="461205"/>
                  <a:pt x="0" y="415328"/>
                </a:cubicBezTo>
                <a:lnTo>
                  <a:pt x="0" y="83067"/>
                </a:lnTo>
                <a:close/>
              </a:path>
            </a:pathLst>
          </a:custGeom>
          <a:solidFill>
            <a:schemeClr val="accent3">
              <a:lumMod val="60000"/>
              <a:lumOff val="40000"/>
              <a:alpha val="90000"/>
            </a:schemeClr>
          </a:solidFill>
          <a:ln>
            <a:solidFill>
              <a:srgbClr val="00B0F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0050" tIns="70050" rIns="70050" bIns="70050" numCol="1" spcCol="1270" anchor="ctr" anchorCtr="0">
            <a:noAutofit/>
          </a:bodyPr>
          <a:lstStyle/>
          <a:p>
            <a:pPr lvl="0" defTabSz="533400" rtl="0">
              <a:lnSpc>
                <a:spcPct val="90000"/>
              </a:lnSpc>
              <a:spcBef>
                <a:spcPct val="0"/>
              </a:spcBef>
              <a:spcAft>
                <a:spcPct val="35000"/>
              </a:spcAft>
            </a:pPr>
            <a:r>
              <a:rPr lang="vi-VN" sz="2000" kern="1200" dirty="0" smtClean="0"/>
              <a:t>E. Ăn đủ rau xanh và quả tươi</a:t>
            </a:r>
            <a:endParaRPr lang="en-US" sz="2000" kern="1200" dirty="0"/>
          </a:p>
        </p:txBody>
      </p:sp>
    </p:spTree>
    <p:extLst>
      <p:ext uri="{BB962C8B-B14F-4D97-AF65-F5344CB8AC3E}">
        <p14:creationId xmlns:p14="http://schemas.microsoft.com/office/powerpoint/2010/main" val="414684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2"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par>
                                <p:cTn id="21" presetID="26" presetClass="entr" presetSubtype="0" fill="hold" grpId="2"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80">
                                          <p:stCondLst>
                                            <p:cond delay="0"/>
                                          </p:stCondLst>
                                        </p:cTn>
                                        <p:tgtEl>
                                          <p:spTgt spid="16"/>
                                        </p:tgtEl>
                                      </p:cBhvr>
                                    </p:animEffect>
                                    <p:anim calcmode="lin" valueType="num">
                                      <p:cBhvr>
                                        <p:cTn id="2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9" dur="26">
                                          <p:stCondLst>
                                            <p:cond delay="650"/>
                                          </p:stCondLst>
                                        </p:cTn>
                                        <p:tgtEl>
                                          <p:spTgt spid="16"/>
                                        </p:tgtEl>
                                      </p:cBhvr>
                                      <p:to x="100000" y="60000"/>
                                    </p:animScale>
                                    <p:animScale>
                                      <p:cBhvr>
                                        <p:cTn id="30" dur="166" decel="50000">
                                          <p:stCondLst>
                                            <p:cond delay="676"/>
                                          </p:stCondLst>
                                        </p:cTn>
                                        <p:tgtEl>
                                          <p:spTgt spid="16"/>
                                        </p:tgtEl>
                                      </p:cBhvr>
                                      <p:to x="100000" y="100000"/>
                                    </p:animScale>
                                    <p:animScale>
                                      <p:cBhvr>
                                        <p:cTn id="31" dur="26">
                                          <p:stCondLst>
                                            <p:cond delay="1312"/>
                                          </p:stCondLst>
                                        </p:cTn>
                                        <p:tgtEl>
                                          <p:spTgt spid="16"/>
                                        </p:tgtEl>
                                      </p:cBhvr>
                                      <p:to x="100000" y="80000"/>
                                    </p:animScale>
                                    <p:animScale>
                                      <p:cBhvr>
                                        <p:cTn id="32" dur="166" decel="50000">
                                          <p:stCondLst>
                                            <p:cond delay="1338"/>
                                          </p:stCondLst>
                                        </p:cTn>
                                        <p:tgtEl>
                                          <p:spTgt spid="16"/>
                                        </p:tgtEl>
                                      </p:cBhvr>
                                      <p:to x="100000" y="100000"/>
                                    </p:animScale>
                                    <p:animScale>
                                      <p:cBhvr>
                                        <p:cTn id="33" dur="26">
                                          <p:stCondLst>
                                            <p:cond delay="1642"/>
                                          </p:stCondLst>
                                        </p:cTn>
                                        <p:tgtEl>
                                          <p:spTgt spid="16"/>
                                        </p:tgtEl>
                                      </p:cBhvr>
                                      <p:to x="100000" y="90000"/>
                                    </p:animScale>
                                    <p:animScale>
                                      <p:cBhvr>
                                        <p:cTn id="34" dur="166" decel="50000">
                                          <p:stCondLst>
                                            <p:cond delay="1668"/>
                                          </p:stCondLst>
                                        </p:cTn>
                                        <p:tgtEl>
                                          <p:spTgt spid="16"/>
                                        </p:tgtEl>
                                      </p:cBhvr>
                                      <p:to x="100000" y="100000"/>
                                    </p:animScale>
                                    <p:animScale>
                                      <p:cBhvr>
                                        <p:cTn id="35" dur="26">
                                          <p:stCondLst>
                                            <p:cond delay="1808"/>
                                          </p:stCondLst>
                                        </p:cTn>
                                        <p:tgtEl>
                                          <p:spTgt spid="16"/>
                                        </p:tgtEl>
                                      </p:cBhvr>
                                      <p:to x="100000" y="95000"/>
                                    </p:animScale>
                                    <p:animScale>
                                      <p:cBhvr>
                                        <p:cTn id="36" dur="166" decel="50000">
                                          <p:stCondLst>
                                            <p:cond delay="1834"/>
                                          </p:stCondLst>
                                        </p:cTn>
                                        <p:tgtEl>
                                          <p:spTgt spid="16"/>
                                        </p:tgtEl>
                                      </p:cBhvr>
                                      <p:to x="100000" y="100000"/>
                                    </p:animScale>
                                  </p:childTnLst>
                                </p:cTn>
                              </p:par>
                              <p:par>
                                <p:cTn id="37" presetID="26" presetClass="entr" presetSubtype="0" fill="hold" grpId="2"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down)">
                                      <p:cBhvr>
                                        <p:cTn id="39" dur="580">
                                          <p:stCondLst>
                                            <p:cond delay="0"/>
                                          </p:stCondLst>
                                        </p:cTn>
                                        <p:tgtEl>
                                          <p:spTgt spid="17"/>
                                        </p:tgtEl>
                                      </p:cBhvr>
                                    </p:animEffect>
                                    <p:anim calcmode="lin" valueType="num">
                                      <p:cBhvr>
                                        <p:cTn id="4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5" dur="26">
                                          <p:stCondLst>
                                            <p:cond delay="650"/>
                                          </p:stCondLst>
                                        </p:cTn>
                                        <p:tgtEl>
                                          <p:spTgt spid="17"/>
                                        </p:tgtEl>
                                      </p:cBhvr>
                                      <p:to x="100000" y="60000"/>
                                    </p:animScale>
                                    <p:animScale>
                                      <p:cBhvr>
                                        <p:cTn id="46" dur="166" decel="50000">
                                          <p:stCondLst>
                                            <p:cond delay="676"/>
                                          </p:stCondLst>
                                        </p:cTn>
                                        <p:tgtEl>
                                          <p:spTgt spid="17"/>
                                        </p:tgtEl>
                                      </p:cBhvr>
                                      <p:to x="100000" y="100000"/>
                                    </p:animScale>
                                    <p:animScale>
                                      <p:cBhvr>
                                        <p:cTn id="47" dur="26">
                                          <p:stCondLst>
                                            <p:cond delay="1312"/>
                                          </p:stCondLst>
                                        </p:cTn>
                                        <p:tgtEl>
                                          <p:spTgt spid="17"/>
                                        </p:tgtEl>
                                      </p:cBhvr>
                                      <p:to x="100000" y="80000"/>
                                    </p:animScale>
                                    <p:animScale>
                                      <p:cBhvr>
                                        <p:cTn id="48" dur="166" decel="50000">
                                          <p:stCondLst>
                                            <p:cond delay="1338"/>
                                          </p:stCondLst>
                                        </p:cTn>
                                        <p:tgtEl>
                                          <p:spTgt spid="17"/>
                                        </p:tgtEl>
                                      </p:cBhvr>
                                      <p:to x="100000" y="100000"/>
                                    </p:animScale>
                                    <p:animScale>
                                      <p:cBhvr>
                                        <p:cTn id="49" dur="26">
                                          <p:stCondLst>
                                            <p:cond delay="1642"/>
                                          </p:stCondLst>
                                        </p:cTn>
                                        <p:tgtEl>
                                          <p:spTgt spid="17"/>
                                        </p:tgtEl>
                                      </p:cBhvr>
                                      <p:to x="100000" y="90000"/>
                                    </p:animScale>
                                    <p:animScale>
                                      <p:cBhvr>
                                        <p:cTn id="50" dur="166" decel="50000">
                                          <p:stCondLst>
                                            <p:cond delay="1668"/>
                                          </p:stCondLst>
                                        </p:cTn>
                                        <p:tgtEl>
                                          <p:spTgt spid="17"/>
                                        </p:tgtEl>
                                      </p:cBhvr>
                                      <p:to x="100000" y="100000"/>
                                    </p:animScale>
                                    <p:animScale>
                                      <p:cBhvr>
                                        <p:cTn id="51" dur="26">
                                          <p:stCondLst>
                                            <p:cond delay="1808"/>
                                          </p:stCondLst>
                                        </p:cTn>
                                        <p:tgtEl>
                                          <p:spTgt spid="17"/>
                                        </p:tgtEl>
                                      </p:cBhvr>
                                      <p:to x="100000" y="95000"/>
                                    </p:animScale>
                                    <p:animScale>
                                      <p:cBhvr>
                                        <p:cTn id="52" dur="166" decel="50000">
                                          <p:stCondLst>
                                            <p:cond delay="1834"/>
                                          </p:stCondLst>
                                        </p:cTn>
                                        <p:tgtEl>
                                          <p:spTgt spid="17"/>
                                        </p:tgtEl>
                                      </p:cBhvr>
                                      <p:to x="100000" y="100000"/>
                                    </p:animScale>
                                  </p:childTnLst>
                                </p:cTn>
                              </p:par>
                              <p:par>
                                <p:cTn id="53" presetID="26" presetClass="entr" presetSubtype="0" fill="hold" grpId="2"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down)">
                                      <p:cBhvr>
                                        <p:cTn id="55" dur="580">
                                          <p:stCondLst>
                                            <p:cond delay="0"/>
                                          </p:stCondLst>
                                        </p:cTn>
                                        <p:tgtEl>
                                          <p:spTgt spid="18"/>
                                        </p:tgtEl>
                                      </p:cBhvr>
                                    </p:animEffect>
                                    <p:anim calcmode="lin" valueType="num">
                                      <p:cBhvr>
                                        <p:cTn id="5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61" dur="26">
                                          <p:stCondLst>
                                            <p:cond delay="650"/>
                                          </p:stCondLst>
                                        </p:cTn>
                                        <p:tgtEl>
                                          <p:spTgt spid="18"/>
                                        </p:tgtEl>
                                      </p:cBhvr>
                                      <p:to x="100000" y="60000"/>
                                    </p:animScale>
                                    <p:animScale>
                                      <p:cBhvr>
                                        <p:cTn id="62" dur="166" decel="50000">
                                          <p:stCondLst>
                                            <p:cond delay="676"/>
                                          </p:stCondLst>
                                        </p:cTn>
                                        <p:tgtEl>
                                          <p:spTgt spid="18"/>
                                        </p:tgtEl>
                                      </p:cBhvr>
                                      <p:to x="100000" y="100000"/>
                                    </p:animScale>
                                    <p:animScale>
                                      <p:cBhvr>
                                        <p:cTn id="63" dur="26">
                                          <p:stCondLst>
                                            <p:cond delay="1312"/>
                                          </p:stCondLst>
                                        </p:cTn>
                                        <p:tgtEl>
                                          <p:spTgt spid="18"/>
                                        </p:tgtEl>
                                      </p:cBhvr>
                                      <p:to x="100000" y="80000"/>
                                    </p:animScale>
                                    <p:animScale>
                                      <p:cBhvr>
                                        <p:cTn id="64" dur="166" decel="50000">
                                          <p:stCondLst>
                                            <p:cond delay="1338"/>
                                          </p:stCondLst>
                                        </p:cTn>
                                        <p:tgtEl>
                                          <p:spTgt spid="18"/>
                                        </p:tgtEl>
                                      </p:cBhvr>
                                      <p:to x="100000" y="100000"/>
                                    </p:animScale>
                                    <p:animScale>
                                      <p:cBhvr>
                                        <p:cTn id="65" dur="26">
                                          <p:stCondLst>
                                            <p:cond delay="1642"/>
                                          </p:stCondLst>
                                        </p:cTn>
                                        <p:tgtEl>
                                          <p:spTgt spid="18"/>
                                        </p:tgtEl>
                                      </p:cBhvr>
                                      <p:to x="100000" y="90000"/>
                                    </p:animScale>
                                    <p:animScale>
                                      <p:cBhvr>
                                        <p:cTn id="66" dur="166" decel="50000">
                                          <p:stCondLst>
                                            <p:cond delay="1668"/>
                                          </p:stCondLst>
                                        </p:cTn>
                                        <p:tgtEl>
                                          <p:spTgt spid="18"/>
                                        </p:tgtEl>
                                      </p:cBhvr>
                                      <p:to x="100000" y="100000"/>
                                    </p:animScale>
                                    <p:animScale>
                                      <p:cBhvr>
                                        <p:cTn id="67" dur="26">
                                          <p:stCondLst>
                                            <p:cond delay="1808"/>
                                          </p:stCondLst>
                                        </p:cTn>
                                        <p:tgtEl>
                                          <p:spTgt spid="18"/>
                                        </p:tgtEl>
                                      </p:cBhvr>
                                      <p:to x="100000" y="95000"/>
                                    </p:animScale>
                                    <p:animScale>
                                      <p:cBhvr>
                                        <p:cTn id="68" dur="166" decel="50000">
                                          <p:stCondLst>
                                            <p:cond delay="1834"/>
                                          </p:stCondLst>
                                        </p:cTn>
                                        <p:tgtEl>
                                          <p:spTgt spid="18"/>
                                        </p:tgtEl>
                                      </p:cBhvr>
                                      <p:to x="100000" y="100000"/>
                                    </p:animScale>
                                  </p:childTnLst>
                                </p:cTn>
                              </p:par>
                              <p:par>
                                <p:cTn id="69" presetID="26" presetClass="entr" presetSubtype="0" fill="hold" grpId="2" nodeType="with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down)">
                                      <p:cBhvr>
                                        <p:cTn id="71" dur="580">
                                          <p:stCondLst>
                                            <p:cond delay="0"/>
                                          </p:stCondLst>
                                        </p:cTn>
                                        <p:tgtEl>
                                          <p:spTgt spid="19"/>
                                        </p:tgtEl>
                                      </p:cBhvr>
                                    </p:animEffect>
                                    <p:anim calcmode="lin" valueType="num">
                                      <p:cBhvr>
                                        <p:cTn id="72"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77" dur="26">
                                          <p:stCondLst>
                                            <p:cond delay="650"/>
                                          </p:stCondLst>
                                        </p:cTn>
                                        <p:tgtEl>
                                          <p:spTgt spid="19"/>
                                        </p:tgtEl>
                                      </p:cBhvr>
                                      <p:to x="100000" y="60000"/>
                                    </p:animScale>
                                    <p:animScale>
                                      <p:cBhvr>
                                        <p:cTn id="78" dur="166" decel="50000">
                                          <p:stCondLst>
                                            <p:cond delay="676"/>
                                          </p:stCondLst>
                                        </p:cTn>
                                        <p:tgtEl>
                                          <p:spTgt spid="19"/>
                                        </p:tgtEl>
                                      </p:cBhvr>
                                      <p:to x="100000" y="100000"/>
                                    </p:animScale>
                                    <p:animScale>
                                      <p:cBhvr>
                                        <p:cTn id="79" dur="26">
                                          <p:stCondLst>
                                            <p:cond delay="1312"/>
                                          </p:stCondLst>
                                        </p:cTn>
                                        <p:tgtEl>
                                          <p:spTgt spid="19"/>
                                        </p:tgtEl>
                                      </p:cBhvr>
                                      <p:to x="100000" y="80000"/>
                                    </p:animScale>
                                    <p:animScale>
                                      <p:cBhvr>
                                        <p:cTn id="80" dur="166" decel="50000">
                                          <p:stCondLst>
                                            <p:cond delay="1338"/>
                                          </p:stCondLst>
                                        </p:cTn>
                                        <p:tgtEl>
                                          <p:spTgt spid="19"/>
                                        </p:tgtEl>
                                      </p:cBhvr>
                                      <p:to x="100000" y="100000"/>
                                    </p:animScale>
                                    <p:animScale>
                                      <p:cBhvr>
                                        <p:cTn id="81" dur="26">
                                          <p:stCondLst>
                                            <p:cond delay="1642"/>
                                          </p:stCondLst>
                                        </p:cTn>
                                        <p:tgtEl>
                                          <p:spTgt spid="19"/>
                                        </p:tgtEl>
                                      </p:cBhvr>
                                      <p:to x="100000" y="90000"/>
                                    </p:animScale>
                                    <p:animScale>
                                      <p:cBhvr>
                                        <p:cTn id="82" dur="166" decel="50000">
                                          <p:stCondLst>
                                            <p:cond delay="1668"/>
                                          </p:stCondLst>
                                        </p:cTn>
                                        <p:tgtEl>
                                          <p:spTgt spid="19"/>
                                        </p:tgtEl>
                                      </p:cBhvr>
                                      <p:to x="100000" y="100000"/>
                                    </p:animScale>
                                    <p:animScale>
                                      <p:cBhvr>
                                        <p:cTn id="83" dur="26">
                                          <p:stCondLst>
                                            <p:cond delay="1808"/>
                                          </p:stCondLst>
                                        </p:cTn>
                                        <p:tgtEl>
                                          <p:spTgt spid="19"/>
                                        </p:tgtEl>
                                      </p:cBhvr>
                                      <p:to x="100000" y="95000"/>
                                    </p:animScale>
                                    <p:animScale>
                                      <p:cBhvr>
                                        <p:cTn id="84"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85" restart="whenNotActive" fill="hold" evtFilter="cancelBubble" nodeType="interactiveSeq">
                <p:stCondLst>
                  <p:cond evt="onClick" delay="0">
                    <p:tgtEl>
                      <p:spTgt spid="15"/>
                    </p:tgtEl>
                  </p:cond>
                </p:stCondLst>
                <p:endSync evt="end" delay="0">
                  <p:rtn val="all"/>
                </p:endSync>
                <p:childTnLst>
                  <p:par>
                    <p:cTn id="86" fill="hold">
                      <p:stCondLst>
                        <p:cond delay="0"/>
                      </p:stCondLst>
                      <p:childTnLst>
                        <p:par>
                          <p:cTn id="87" fill="hold">
                            <p:stCondLst>
                              <p:cond delay="0"/>
                            </p:stCondLst>
                            <p:childTnLst>
                              <p:par>
                                <p:cTn id="88" presetID="21" presetClass="entr" presetSubtype="1"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wheel(1)">
                                      <p:cBhvr>
                                        <p:cTn id="90" dur="2000"/>
                                        <p:tgtEl>
                                          <p:spTgt spid="15"/>
                                        </p:tgtEl>
                                      </p:cBhvr>
                                    </p:animEffect>
                                  </p:childTnLst>
                                  <p:subTnLst>
                                    <p:audio>
                                      <p:cMediaNode>
                                        <p:cTn display="0" masterRel="sameClick">
                                          <p:stCondLst>
                                            <p:cond evt="begin" delay="0">
                                              <p:tn val="88"/>
                                            </p:cond>
                                          </p:stCondLst>
                                          <p:endCondLst>
                                            <p:cond evt="onStopAudio" delay="0">
                                              <p:tgtEl>
                                                <p:sldTgt/>
                                              </p:tgtEl>
                                            </p:cond>
                                          </p:endCondLst>
                                        </p:cTn>
                                        <p:tgtEl>
                                          <p:sndTgt r:embed="rId2" name="push.wav"/>
                                        </p:tgtEl>
                                      </p:cMediaNode>
                                    </p:audio>
                                  </p:subTnLst>
                                </p:cTn>
                              </p:par>
                              <p:par>
                                <p:cTn id="91" presetID="30" presetClass="emph" presetSubtype="0" fill="hold" grpId="1" nodeType="withEffect">
                                  <p:stCondLst>
                                    <p:cond delay="0"/>
                                  </p:stCondLst>
                                  <p:childTnLst>
                                    <p:animClr clrSpc="hsl" dir="cw">
                                      <p:cBhvr override="childStyle">
                                        <p:cTn id="92" dur="500" fill="hold"/>
                                        <p:tgtEl>
                                          <p:spTgt spid="15"/>
                                        </p:tgtEl>
                                        <p:attrNameLst>
                                          <p:attrName>style.color</p:attrName>
                                        </p:attrNameLst>
                                      </p:cBhvr>
                                      <p:by>
                                        <p:hsl h="0" s="12549" l="25098"/>
                                      </p:by>
                                    </p:animClr>
                                    <p:animClr clrSpc="hsl" dir="cw">
                                      <p:cBhvr>
                                        <p:cTn id="93" dur="500" fill="hold"/>
                                        <p:tgtEl>
                                          <p:spTgt spid="15"/>
                                        </p:tgtEl>
                                        <p:attrNameLst>
                                          <p:attrName>fillcolor</p:attrName>
                                        </p:attrNameLst>
                                      </p:cBhvr>
                                      <p:by>
                                        <p:hsl h="0" s="12549" l="25098"/>
                                      </p:by>
                                    </p:animClr>
                                    <p:animClr clrSpc="hsl" dir="cw">
                                      <p:cBhvr>
                                        <p:cTn id="94" dur="500" fill="hold"/>
                                        <p:tgtEl>
                                          <p:spTgt spid="15"/>
                                        </p:tgtEl>
                                        <p:attrNameLst>
                                          <p:attrName>stroke.color</p:attrName>
                                        </p:attrNameLst>
                                      </p:cBhvr>
                                      <p:by>
                                        <p:hsl h="0" s="12549" l="25098"/>
                                      </p:by>
                                    </p:animClr>
                                    <p:set>
                                      <p:cBhvr>
                                        <p:cTn id="95" dur="500" fill="hold"/>
                                        <p:tgtEl>
                                          <p:spTgt spid="15"/>
                                        </p:tgtEl>
                                        <p:attrNameLst>
                                          <p:attrName>fill.type</p:attrName>
                                        </p:attrNameLst>
                                      </p:cBhvr>
                                      <p:to>
                                        <p:strVal val="solid"/>
                                      </p:to>
                                    </p:set>
                                  </p:childTnLst>
                                  <p:subTnLst>
                                    <p:audio>
                                      <p:cMediaNode>
                                        <p:cTn display="0" masterRel="sameClick">
                                          <p:stCondLst>
                                            <p:cond evt="begin" delay="0">
                                              <p:tn val="91"/>
                                            </p:cond>
                                          </p:stCondLst>
                                          <p:endCondLst>
                                            <p:cond evt="onStopAudio" delay="0">
                                              <p:tgtEl>
                                                <p:sldTgt/>
                                              </p:tgtEl>
                                            </p:cond>
                                          </p:endCondLst>
                                        </p:cTn>
                                        <p:tgtEl>
                                          <p:sndTgt r:embed="rId2" name="push.wav"/>
                                        </p:tgtEl>
                                      </p:cMediaNode>
                                    </p:audio>
                                  </p:subTnLst>
                                </p:cTn>
                              </p:par>
                            </p:childTnLst>
                          </p:cTn>
                        </p:par>
                      </p:childTnLst>
                    </p:cTn>
                  </p:par>
                </p:childTnLst>
              </p:cTn>
              <p:nextCondLst>
                <p:cond evt="onClick" delay="0">
                  <p:tgtEl>
                    <p:spTgt spid="15"/>
                  </p:tgtEl>
                </p:cond>
              </p:nextCondLst>
            </p:seq>
            <p:seq concurrent="1" nextAc="seek">
              <p:cTn id="96" restart="whenNotActive" fill="hold" evtFilter="cancelBubble" nodeType="interactiveSeq">
                <p:stCondLst>
                  <p:cond evt="onClick" delay="0">
                    <p:tgtEl>
                      <p:spTgt spid="16"/>
                    </p:tgtEl>
                  </p:cond>
                </p:stCondLst>
                <p:endSync evt="end" delay="0">
                  <p:rtn val="all"/>
                </p:endSync>
                <p:childTnLst>
                  <p:par>
                    <p:cTn id="97" fill="hold">
                      <p:stCondLst>
                        <p:cond delay="0"/>
                      </p:stCondLst>
                      <p:childTnLst>
                        <p:par>
                          <p:cTn id="98" fill="hold">
                            <p:stCondLst>
                              <p:cond delay="0"/>
                            </p:stCondLst>
                            <p:childTnLst>
                              <p:par>
                                <p:cTn id="99" presetID="21" presetClass="entr" presetSubtype="1" fill="hold" grpId="0" nodeType="with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wheel(1)">
                                      <p:cBhvr>
                                        <p:cTn id="101" dur="2000"/>
                                        <p:tgtEl>
                                          <p:spTgt spid="16"/>
                                        </p:tgtEl>
                                      </p:cBhvr>
                                    </p:animEffect>
                                  </p:childTnLst>
                                  <p:subTnLst>
                                    <p:audio>
                                      <p:cMediaNode>
                                        <p:cTn display="0" masterRel="sameClick">
                                          <p:stCondLst>
                                            <p:cond evt="begin" delay="0">
                                              <p:tn val="99"/>
                                            </p:cond>
                                          </p:stCondLst>
                                          <p:endCondLst>
                                            <p:cond evt="onStopAudio" delay="0">
                                              <p:tgtEl>
                                                <p:sldTgt/>
                                              </p:tgtEl>
                                            </p:cond>
                                          </p:endCondLst>
                                        </p:cTn>
                                        <p:tgtEl>
                                          <p:sndTgt r:embed="rId3" name="applause.wav"/>
                                        </p:tgtEl>
                                      </p:cMediaNode>
                                    </p:audio>
                                  </p:subTnLst>
                                </p:cTn>
                              </p:par>
                            </p:childTnLst>
                          </p:cTn>
                        </p:par>
                      </p:childTnLst>
                    </p:cTn>
                  </p:par>
                  <p:par>
                    <p:cTn id="102" fill="hold">
                      <p:stCondLst>
                        <p:cond delay="indefinite"/>
                      </p:stCondLst>
                      <p:childTnLst>
                        <p:par>
                          <p:cTn id="103" fill="hold">
                            <p:stCondLst>
                              <p:cond delay="0"/>
                            </p:stCondLst>
                            <p:childTnLst>
                              <p:par>
                                <p:cTn id="104" presetID="30" presetClass="emph" presetSubtype="0" fill="hold" grpId="1" nodeType="clickEffect">
                                  <p:stCondLst>
                                    <p:cond delay="0"/>
                                  </p:stCondLst>
                                  <p:childTnLst>
                                    <p:animClr clrSpc="hsl" dir="cw">
                                      <p:cBhvr override="childStyle">
                                        <p:cTn id="105" dur="500" fill="hold"/>
                                        <p:tgtEl>
                                          <p:spTgt spid="16"/>
                                        </p:tgtEl>
                                        <p:attrNameLst>
                                          <p:attrName>style.color</p:attrName>
                                        </p:attrNameLst>
                                      </p:cBhvr>
                                      <p:by>
                                        <p:hsl h="0" s="12549" l="25098"/>
                                      </p:by>
                                    </p:animClr>
                                    <p:animClr clrSpc="hsl" dir="cw">
                                      <p:cBhvr>
                                        <p:cTn id="106" dur="500" fill="hold"/>
                                        <p:tgtEl>
                                          <p:spTgt spid="16"/>
                                        </p:tgtEl>
                                        <p:attrNameLst>
                                          <p:attrName>fillcolor</p:attrName>
                                        </p:attrNameLst>
                                      </p:cBhvr>
                                      <p:by>
                                        <p:hsl h="0" s="12549" l="25098"/>
                                      </p:by>
                                    </p:animClr>
                                    <p:animClr clrSpc="hsl" dir="cw">
                                      <p:cBhvr>
                                        <p:cTn id="107" dur="500" fill="hold"/>
                                        <p:tgtEl>
                                          <p:spTgt spid="16"/>
                                        </p:tgtEl>
                                        <p:attrNameLst>
                                          <p:attrName>stroke.color</p:attrName>
                                        </p:attrNameLst>
                                      </p:cBhvr>
                                      <p:by>
                                        <p:hsl h="0" s="12549" l="25098"/>
                                      </p:by>
                                    </p:animClr>
                                    <p:set>
                                      <p:cBhvr>
                                        <p:cTn id="108" dur="500" fill="hold"/>
                                        <p:tgtEl>
                                          <p:spTgt spid="16"/>
                                        </p:tgtEl>
                                        <p:attrNameLst>
                                          <p:attrName>fill.type</p:attrName>
                                        </p:attrNameLst>
                                      </p:cBhvr>
                                      <p:to>
                                        <p:strVal val="solid"/>
                                      </p:to>
                                    </p:set>
                                  </p:childTnLst>
                                  <p:subTnLst>
                                    <p:audio>
                                      <p:cMediaNode>
                                        <p:cTn display="0" masterRel="sameClick">
                                          <p:stCondLst>
                                            <p:cond evt="begin" delay="0">
                                              <p:tn val="104"/>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16"/>
                  </p:tgtEl>
                </p:cond>
              </p:nextCondLst>
            </p:seq>
            <p:seq concurrent="1" nextAc="seek">
              <p:cTn id="109" restart="whenNotActive" fill="hold" evtFilter="cancelBubble" nodeType="interactiveSeq">
                <p:stCondLst>
                  <p:cond evt="onClick" delay="0">
                    <p:tgtEl>
                      <p:spTgt spid="17"/>
                    </p:tgtEl>
                  </p:cond>
                </p:stCondLst>
                <p:endSync evt="end" delay="0">
                  <p:rtn val="all"/>
                </p:endSync>
                <p:childTnLst>
                  <p:par>
                    <p:cTn id="110" fill="hold">
                      <p:stCondLst>
                        <p:cond delay="0"/>
                      </p:stCondLst>
                      <p:childTnLst>
                        <p:par>
                          <p:cTn id="111" fill="hold">
                            <p:stCondLst>
                              <p:cond delay="0"/>
                            </p:stCondLst>
                            <p:childTnLst>
                              <p:par>
                                <p:cTn id="112" presetID="21" presetClass="entr" presetSubtype="1"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Effect transition="in" filter="wheel(1)">
                                      <p:cBhvr>
                                        <p:cTn id="114" dur="2000"/>
                                        <p:tgtEl>
                                          <p:spTgt spid="17"/>
                                        </p:tgtEl>
                                      </p:cBhvr>
                                    </p:animEffect>
                                  </p:childTnLst>
                                  <p:subTnLst>
                                    <p:audio>
                                      <p:cMediaNode>
                                        <p:cTn display="0" masterRel="sameClick">
                                          <p:stCondLst>
                                            <p:cond evt="begin" delay="0">
                                              <p:tn val="112"/>
                                            </p:cond>
                                          </p:stCondLst>
                                          <p:endCondLst>
                                            <p:cond evt="onStopAudio" delay="0">
                                              <p:tgtEl>
                                                <p:sldTgt/>
                                              </p:tgtEl>
                                            </p:cond>
                                          </p:endCondLst>
                                        </p:cTn>
                                        <p:tgtEl>
                                          <p:sndTgt r:embed="rId3" name="applause.wav"/>
                                        </p:tgtEl>
                                      </p:cMediaNode>
                                    </p:audio>
                                  </p:subTnLst>
                                </p:cTn>
                              </p:par>
                              <p:par>
                                <p:cTn id="115" presetID="30" presetClass="emph" presetSubtype="0" fill="hold" grpId="1" nodeType="withEffect">
                                  <p:stCondLst>
                                    <p:cond delay="0"/>
                                  </p:stCondLst>
                                  <p:childTnLst>
                                    <p:animClr clrSpc="hsl" dir="cw">
                                      <p:cBhvr override="childStyle">
                                        <p:cTn id="116" dur="500" fill="hold"/>
                                        <p:tgtEl>
                                          <p:spTgt spid="17"/>
                                        </p:tgtEl>
                                        <p:attrNameLst>
                                          <p:attrName>style.color</p:attrName>
                                        </p:attrNameLst>
                                      </p:cBhvr>
                                      <p:by>
                                        <p:hsl h="0" s="12549" l="25098"/>
                                      </p:by>
                                    </p:animClr>
                                    <p:animClr clrSpc="hsl" dir="cw">
                                      <p:cBhvr>
                                        <p:cTn id="117" dur="500" fill="hold"/>
                                        <p:tgtEl>
                                          <p:spTgt spid="17"/>
                                        </p:tgtEl>
                                        <p:attrNameLst>
                                          <p:attrName>fillcolor</p:attrName>
                                        </p:attrNameLst>
                                      </p:cBhvr>
                                      <p:by>
                                        <p:hsl h="0" s="12549" l="25098"/>
                                      </p:by>
                                    </p:animClr>
                                    <p:animClr clrSpc="hsl" dir="cw">
                                      <p:cBhvr>
                                        <p:cTn id="118" dur="500" fill="hold"/>
                                        <p:tgtEl>
                                          <p:spTgt spid="17"/>
                                        </p:tgtEl>
                                        <p:attrNameLst>
                                          <p:attrName>stroke.color</p:attrName>
                                        </p:attrNameLst>
                                      </p:cBhvr>
                                      <p:by>
                                        <p:hsl h="0" s="12549" l="25098"/>
                                      </p:by>
                                    </p:animClr>
                                    <p:set>
                                      <p:cBhvr>
                                        <p:cTn id="119" dur="500" fill="hold"/>
                                        <p:tgtEl>
                                          <p:spTgt spid="17"/>
                                        </p:tgtEl>
                                        <p:attrNameLst>
                                          <p:attrName>fill.type</p:attrName>
                                        </p:attrNameLst>
                                      </p:cBhvr>
                                      <p:to>
                                        <p:strVal val="solid"/>
                                      </p:to>
                                    </p:set>
                                  </p:childTnLst>
                                  <p:subTnLst>
                                    <p:audio>
                                      <p:cMediaNode>
                                        <p:cTn display="0" masterRel="sameClick">
                                          <p:stCondLst>
                                            <p:cond evt="begin" delay="0">
                                              <p:tn val="115"/>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17"/>
                  </p:tgtEl>
                </p:cond>
              </p:nextCondLst>
            </p:seq>
            <p:seq concurrent="1" nextAc="seek">
              <p:cTn id="120" restart="whenNotActive" fill="hold" evtFilter="cancelBubble" nodeType="interactiveSeq">
                <p:stCondLst>
                  <p:cond evt="onClick" delay="0">
                    <p:tgtEl>
                      <p:spTgt spid="18"/>
                    </p:tgtEl>
                  </p:cond>
                </p:stCondLst>
                <p:endSync evt="end" delay="0">
                  <p:rtn val="all"/>
                </p:endSync>
                <p:childTnLst>
                  <p:par>
                    <p:cTn id="121" fill="hold">
                      <p:stCondLst>
                        <p:cond delay="0"/>
                      </p:stCondLst>
                      <p:childTnLst>
                        <p:par>
                          <p:cTn id="122" fill="hold">
                            <p:stCondLst>
                              <p:cond delay="0"/>
                            </p:stCondLst>
                            <p:childTnLst>
                              <p:par>
                                <p:cTn id="123" presetID="21" presetClass="entr" presetSubtype="1"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Effect transition="in" filter="wheel(1)">
                                      <p:cBhvr>
                                        <p:cTn id="125" dur="2000"/>
                                        <p:tgtEl>
                                          <p:spTgt spid="18"/>
                                        </p:tgtEl>
                                      </p:cBhvr>
                                    </p:animEffect>
                                  </p:childTnLst>
                                  <p:subTnLst>
                                    <p:audio>
                                      <p:cMediaNode>
                                        <p:cTn display="0" masterRel="sameClick">
                                          <p:stCondLst>
                                            <p:cond evt="begin" delay="0">
                                              <p:tn val="123"/>
                                            </p:cond>
                                          </p:stCondLst>
                                          <p:endCondLst>
                                            <p:cond evt="onStopAudio" delay="0">
                                              <p:tgtEl>
                                                <p:sldTgt/>
                                              </p:tgtEl>
                                            </p:cond>
                                          </p:endCondLst>
                                        </p:cTn>
                                        <p:tgtEl>
                                          <p:sndTgt r:embed="rId3" name="applause.wav"/>
                                        </p:tgtEl>
                                      </p:cMediaNode>
                                    </p:audio>
                                  </p:subTnLst>
                                </p:cTn>
                              </p:par>
                              <p:par>
                                <p:cTn id="126" presetID="30" presetClass="emph" presetSubtype="0" fill="hold" grpId="1" nodeType="withEffect">
                                  <p:stCondLst>
                                    <p:cond delay="0"/>
                                  </p:stCondLst>
                                  <p:childTnLst>
                                    <p:animClr clrSpc="hsl" dir="cw">
                                      <p:cBhvr override="childStyle">
                                        <p:cTn id="127" dur="500" fill="hold"/>
                                        <p:tgtEl>
                                          <p:spTgt spid="18"/>
                                        </p:tgtEl>
                                        <p:attrNameLst>
                                          <p:attrName>style.color</p:attrName>
                                        </p:attrNameLst>
                                      </p:cBhvr>
                                      <p:by>
                                        <p:hsl h="0" s="12549" l="25098"/>
                                      </p:by>
                                    </p:animClr>
                                    <p:animClr clrSpc="hsl" dir="cw">
                                      <p:cBhvr>
                                        <p:cTn id="128" dur="500" fill="hold"/>
                                        <p:tgtEl>
                                          <p:spTgt spid="18"/>
                                        </p:tgtEl>
                                        <p:attrNameLst>
                                          <p:attrName>fillcolor</p:attrName>
                                        </p:attrNameLst>
                                      </p:cBhvr>
                                      <p:by>
                                        <p:hsl h="0" s="12549" l="25098"/>
                                      </p:by>
                                    </p:animClr>
                                    <p:animClr clrSpc="hsl" dir="cw">
                                      <p:cBhvr>
                                        <p:cTn id="129" dur="500" fill="hold"/>
                                        <p:tgtEl>
                                          <p:spTgt spid="18"/>
                                        </p:tgtEl>
                                        <p:attrNameLst>
                                          <p:attrName>stroke.color</p:attrName>
                                        </p:attrNameLst>
                                      </p:cBhvr>
                                      <p:by>
                                        <p:hsl h="0" s="12549" l="25098"/>
                                      </p:by>
                                    </p:animClr>
                                    <p:set>
                                      <p:cBhvr>
                                        <p:cTn id="130" dur="500" fill="hold"/>
                                        <p:tgtEl>
                                          <p:spTgt spid="18"/>
                                        </p:tgtEl>
                                        <p:attrNameLst>
                                          <p:attrName>fill.type</p:attrName>
                                        </p:attrNameLst>
                                      </p:cBhvr>
                                      <p:to>
                                        <p:strVal val="solid"/>
                                      </p:to>
                                    </p:set>
                                  </p:childTnLst>
                                  <p:subTnLst>
                                    <p:audio>
                                      <p:cMediaNode>
                                        <p:cTn display="0" masterRel="sameClick">
                                          <p:stCondLst>
                                            <p:cond evt="begin" delay="0">
                                              <p:tn val="126"/>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18"/>
                  </p:tgtEl>
                </p:cond>
              </p:nextCondLst>
            </p:seq>
            <p:seq concurrent="1" nextAc="seek">
              <p:cTn id="131" restart="whenNotActive" fill="hold" evtFilter="cancelBubble" nodeType="interactiveSeq">
                <p:stCondLst>
                  <p:cond evt="onClick" delay="0">
                    <p:tgtEl>
                      <p:spTgt spid="19"/>
                    </p:tgtEl>
                  </p:cond>
                </p:stCondLst>
                <p:endSync evt="end" delay="0">
                  <p:rtn val="all"/>
                </p:endSync>
                <p:childTnLst>
                  <p:par>
                    <p:cTn id="132" fill="hold">
                      <p:stCondLst>
                        <p:cond delay="0"/>
                      </p:stCondLst>
                      <p:childTnLst>
                        <p:par>
                          <p:cTn id="133" fill="hold">
                            <p:stCondLst>
                              <p:cond delay="0"/>
                            </p:stCondLst>
                            <p:childTnLst>
                              <p:par>
                                <p:cTn id="134" presetID="21" presetClass="entr" presetSubtype="1" fill="hold" grpId="0" nodeType="withEffect">
                                  <p:stCondLst>
                                    <p:cond delay="0"/>
                                  </p:stCondLst>
                                  <p:childTnLst>
                                    <p:set>
                                      <p:cBhvr>
                                        <p:cTn id="135" dur="1" fill="hold">
                                          <p:stCondLst>
                                            <p:cond delay="0"/>
                                          </p:stCondLst>
                                        </p:cTn>
                                        <p:tgtEl>
                                          <p:spTgt spid="19"/>
                                        </p:tgtEl>
                                        <p:attrNameLst>
                                          <p:attrName>style.visibility</p:attrName>
                                        </p:attrNameLst>
                                      </p:cBhvr>
                                      <p:to>
                                        <p:strVal val="visible"/>
                                      </p:to>
                                    </p:set>
                                    <p:animEffect transition="in" filter="wheel(1)">
                                      <p:cBhvr>
                                        <p:cTn id="136" dur="2000"/>
                                        <p:tgtEl>
                                          <p:spTgt spid="19"/>
                                        </p:tgtEl>
                                      </p:cBhvr>
                                    </p:animEffect>
                                  </p:childTnLst>
                                  <p:subTnLst>
                                    <p:audio>
                                      <p:cMediaNode>
                                        <p:cTn display="0" masterRel="sameClick">
                                          <p:stCondLst>
                                            <p:cond evt="begin" delay="0">
                                              <p:tn val="134"/>
                                            </p:cond>
                                          </p:stCondLst>
                                          <p:endCondLst>
                                            <p:cond evt="onStopAudio" delay="0">
                                              <p:tgtEl>
                                                <p:sldTgt/>
                                              </p:tgtEl>
                                            </p:cond>
                                          </p:endCondLst>
                                        </p:cTn>
                                        <p:tgtEl>
                                          <p:sndTgt r:embed="rId3" name="applause.wav"/>
                                        </p:tgtEl>
                                      </p:cMediaNode>
                                    </p:audio>
                                  </p:subTnLst>
                                </p:cTn>
                              </p:par>
                              <p:par>
                                <p:cTn id="137" presetID="30" presetClass="emph" presetSubtype="0" fill="hold" grpId="1" nodeType="withEffect">
                                  <p:stCondLst>
                                    <p:cond delay="0"/>
                                  </p:stCondLst>
                                  <p:childTnLst>
                                    <p:animClr clrSpc="hsl" dir="cw">
                                      <p:cBhvr override="childStyle">
                                        <p:cTn id="138" dur="500" fill="hold"/>
                                        <p:tgtEl>
                                          <p:spTgt spid="19"/>
                                        </p:tgtEl>
                                        <p:attrNameLst>
                                          <p:attrName>style.color</p:attrName>
                                        </p:attrNameLst>
                                      </p:cBhvr>
                                      <p:by>
                                        <p:hsl h="0" s="12549" l="25098"/>
                                      </p:by>
                                    </p:animClr>
                                    <p:animClr clrSpc="hsl" dir="cw">
                                      <p:cBhvr>
                                        <p:cTn id="139" dur="500" fill="hold"/>
                                        <p:tgtEl>
                                          <p:spTgt spid="19"/>
                                        </p:tgtEl>
                                        <p:attrNameLst>
                                          <p:attrName>fillcolor</p:attrName>
                                        </p:attrNameLst>
                                      </p:cBhvr>
                                      <p:by>
                                        <p:hsl h="0" s="12549" l="25098"/>
                                      </p:by>
                                    </p:animClr>
                                    <p:animClr clrSpc="hsl" dir="cw">
                                      <p:cBhvr>
                                        <p:cTn id="140" dur="500" fill="hold"/>
                                        <p:tgtEl>
                                          <p:spTgt spid="19"/>
                                        </p:tgtEl>
                                        <p:attrNameLst>
                                          <p:attrName>stroke.color</p:attrName>
                                        </p:attrNameLst>
                                      </p:cBhvr>
                                      <p:by>
                                        <p:hsl h="0" s="12549" l="25098"/>
                                      </p:by>
                                    </p:animClr>
                                    <p:set>
                                      <p:cBhvr>
                                        <p:cTn id="141" dur="500" fill="hold"/>
                                        <p:tgtEl>
                                          <p:spTgt spid="19"/>
                                        </p:tgtEl>
                                        <p:attrNameLst>
                                          <p:attrName>fill.type</p:attrName>
                                        </p:attrNameLst>
                                      </p:cBhvr>
                                      <p:to>
                                        <p:strVal val="solid"/>
                                      </p:to>
                                    </p:set>
                                  </p:childTnLst>
                                  <p:subTnLst>
                                    <p:audio>
                                      <p:cMediaNode>
                                        <p:cTn display="0" masterRel="sameClick">
                                          <p:stCondLst>
                                            <p:cond evt="begin" delay="0">
                                              <p:tn val="137"/>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19"/>
                  </p:tgtEl>
                </p:cond>
              </p:nextCondLst>
            </p:seq>
          </p:childTnLst>
        </p:cTn>
      </p:par>
    </p:tnLst>
    <p:bldLst>
      <p:bldP spid="15" grpId="0" animBg="1"/>
      <p:bldP spid="15" grpId="1" animBg="1"/>
      <p:bldP spid="15" grpId="2" animBg="1"/>
      <p:bldP spid="16" grpId="0" animBg="1"/>
      <p:bldP spid="16" grpId="1" animBg="1"/>
      <p:bldP spid="16" grpId="2" animBg="1"/>
      <p:bldP spid="17" grpId="0" animBg="1"/>
      <p:bldP spid="17" grpId="1" animBg="1"/>
      <p:bldP spid="17" grpId="2" animBg="1"/>
      <p:bldP spid="18" grpId="0" animBg="1"/>
      <p:bldP spid="18" grpId="1" animBg="1"/>
      <p:bldP spid="18" grpId="2" animBg="1"/>
      <p:bldP spid="19" grpId="0" animBg="1"/>
      <p:bldP spid="19" grpId="1" animBg="1"/>
      <p:bldP spid="19"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133600"/>
            <a:ext cx="8763000" cy="914400"/>
          </a:xfrm>
        </p:spPr>
        <p:txBody>
          <a:bodyPr>
            <a:normAutofit fontScale="90000"/>
          </a:bodyPr>
          <a:lstStyle/>
          <a:p>
            <a:pPr algn="l"/>
            <a:r>
              <a:rPr lang="en-US" u="sng" dirty="0" err="1"/>
              <a:t>Câu</a:t>
            </a:r>
            <a:r>
              <a:rPr lang="en-US" u="sng" dirty="0"/>
              <a:t> </a:t>
            </a:r>
            <a:r>
              <a:rPr lang="en-US" u="sng" dirty="0" smtClean="0"/>
              <a:t>7: </a:t>
            </a:r>
            <a:r>
              <a:rPr lang="en-US" dirty="0" err="1"/>
              <a:t>Thời</a:t>
            </a:r>
            <a:r>
              <a:rPr lang="en-US" dirty="0"/>
              <a:t> </a:t>
            </a:r>
            <a:r>
              <a:rPr lang="en-US" dirty="0" err="1"/>
              <a:t>gian</a:t>
            </a:r>
            <a:r>
              <a:rPr lang="en-US" dirty="0"/>
              <a:t> ủ </a:t>
            </a:r>
            <a:r>
              <a:rPr lang="en-US" dirty="0" err="1"/>
              <a:t>bệnh</a:t>
            </a:r>
            <a:r>
              <a:rPr lang="en-US" dirty="0"/>
              <a:t> </a:t>
            </a:r>
            <a:r>
              <a:rPr lang="en-US" dirty="0" err="1"/>
              <a:t>của</a:t>
            </a:r>
            <a:r>
              <a:rPr lang="en-US" dirty="0"/>
              <a:t> </a:t>
            </a:r>
            <a:r>
              <a:rPr lang="en-US" dirty="0" smtClean="0"/>
              <a:t>Virus Corona </a:t>
            </a:r>
            <a:r>
              <a:rPr lang="en-US" dirty="0" err="1"/>
              <a:t>là</a:t>
            </a:r>
            <a:r>
              <a:rPr lang="en-US" dirty="0"/>
              <a:t> </a:t>
            </a:r>
            <a:r>
              <a:rPr lang="en-US" dirty="0" err="1"/>
              <a:t>bao</a:t>
            </a:r>
            <a:r>
              <a:rPr lang="en-US" dirty="0"/>
              <a:t> </a:t>
            </a:r>
            <a:r>
              <a:rPr lang="en-US" dirty="0" err="1"/>
              <a:t>nhiêu</a:t>
            </a:r>
            <a:r>
              <a:rPr lang="en-US" dirty="0"/>
              <a:t> </a:t>
            </a:r>
            <a:r>
              <a:rPr lang="en-US" dirty="0" err="1"/>
              <a:t>ngày</a:t>
            </a:r>
            <a:r>
              <a:rPr lang="en-US" dirty="0"/>
              <a:t>?</a:t>
            </a:r>
            <a:endParaRPr lang="en-US" dirty="0"/>
          </a:p>
        </p:txBody>
      </p:sp>
      <p:sp>
        <p:nvSpPr>
          <p:cNvPr id="6" name="Freeform 5"/>
          <p:cNvSpPr/>
          <p:nvPr/>
        </p:nvSpPr>
        <p:spPr>
          <a:xfrm>
            <a:off x="2935766" y="3312219"/>
            <a:ext cx="2434268" cy="1994450"/>
          </a:xfrm>
          <a:custGeom>
            <a:avLst/>
            <a:gdLst>
              <a:gd name="connsiteX0" fmla="*/ 0 w 1709737"/>
              <a:gd name="connsiteY0" fmla="*/ 854869 h 1709737"/>
              <a:gd name="connsiteX1" fmla="*/ 854869 w 1709737"/>
              <a:gd name="connsiteY1" fmla="*/ 0 h 1709737"/>
              <a:gd name="connsiteX2" fmla="*/ 1709738 w 1709737"/>
              <a:gd name="connsiteY2" fmla="*/ 854869 h 1709737"/>
              <a:gd name="connsiteX3" fmla="*/ 854869 w 1709737"/>
              <a:gd name="connsiteY3" fmla="*/ 1709738 h 1709737"/>
              <a:gd name="connsiteX4" fmla="*/ 0 w 1709737"/>
              <a:gd name="connsiteY4" fmla="*/ 854869 h 1709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9737" h="1709737">
                <a:moveTo>
                  <a:pt x="0" y="854869"/>
                </a:moveTo>
                <a:cubicBezTo>
                  <a:pt x="0" y="382738"/>
                  <a:pt x="382738" y="0"/>
                  <a:pt x="854869" y="0"/>
                </a:cubicBezTo>
                <a:cubicBezTo>
                  <a:pt x="1327000" y="0"/>
                  <a:pt x="1709738" y="382738"/>
                  <a:pt x="1709738" y="854869"/>
                </a:cubicBezTo>
                <a:cubicBezTo>
                  <a:pt x="1709738" y="1327000"/>
                  <a:pt x="1327000" y="1709738"/>
                  <a:pt x="854869" y="1709738"/>
                </a:cubicBezTo>
                <a:cubicBezTo>
                  <a:pt x="382738" y="1709738"/>
                  <a:pt x="0" y="1327000"/>
                  <a:pt x="0" y="854869"/>
                </a:cubicBezTo>
                <a:close/>
              </a:path>
            </a:pathLst>
          </a:custGeom>
          <a:solidFill>
            <a:srgbClr val="FFFF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27965" tIns="299204" rIns="227965" bIns="641151" numCol="1" spcCol="1270" anchor="ctr" anchorCtr="0">
            <a:noAutofit/>
          </a:bodyPr>
          <a:lstStyle/>
          <a:p>
            <a:pPr lvl="0" algn="ctr" defTabSz="977900" rtl="0">
              <a:lnSpc>
                <a:spcPct val="90000"/>
              </a:lnSpc>
              <a:spcBef>
                <a:spcPct val="0"/>
              </a:spcBef>
              <a:spcAft>
                <a:spcPct val="35000"/>
              </a:spcAft>
            </a:pPr>
            <a:r>
              <a:rPr lang="en-US" sz="3200" kern="1200" dirty="0" smtClean="0"/>
              <a:t>A. 5 </a:t>
            </a:r>
            <a:r>
              <a:rPr lang="en-US" sz="3200" kern="1200" dirty="0" err="1" smtClean="0"/>
              <a:t>ngày</a:t>
            </a:r>
            <a:endParaRPr lang="en-US" sz="3200" kern="1200" dirty="0"/>
          </a:p>
        </p:txBody>
      </p:sp>
      <p:sp>
        <p:nvSpPr>
          <p:cNvPr id="7" name="Freeform 6"/>
          <p:cNvSpPr/>
          <p:nvPr/>
        </p:nvSpPr>
        <p:spPr>
          <a:xfrm>
            <a:off x="3814132" y="4558750"/>
            <a:ext cx="2434268" cy="1994450"/>
          </a:xfrm>
          <a:custGeom>
            <a:avLst/>
            <a:gdLst>
              <a:gd name="connsiteX0" fmla="*/ 0 w 1709737"/>
              <a:gd name="connsiteY0" fmla="*/ 854869 h 1709737"/>
              <a:gd name="connsiteX1" fmla="*/ 854869 w 1709737"/>
              <a:gd name="connsiteY1" fmla="*/ 0 h 1709737"/>
              <a:gd name="connsiteX2" fmla="*/ 1709738 w 1709737"/>
              <a:gd name="connsiteY2" fmla="*/ 854869 h 1709737"/>
              <a:gd name="connsiteX3" fmla="*/ 854869 w 1709737"/>
              <a:gd name="connsiteY3" fmla="*/ 1709738 h 1709737"/>
              <a:gd name="connsiteX4" fmla="*/ 0 w 1709737"/>
              <a:gd name="connsiteY4" fmla="*/ 854869 h 1709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9737" h="1709737">
                <a:moveTo>
                  <a:pt x="0" y="854869"/>
                </a:moveTo>
                <a:cubicBezTo>
                  <a:pt x="0" y="382738"/>
                  <a:pt x="382738" y="0"/>
                  <a:pt x="854869" y="0"/>
                </a:cubicBezTo>
                <a:cubicBezTo>
                  <a:pt x="1327000" y="0"/>
                  <a:pt x="1709738" y="382738"/>
                  <a:pt x="1709738" y="854869"/>
                </a:cubicBezTo>
                <a:cubicBezTo>
                  <a:pt x="1709738" y="1327000"/>
                  <a:pt x="1327000" y="1709738"/>
                  <a:pt x="854869" y="1709738"/>
                </a:cubicBezTo>
                <a:cubicBezTo>
                  <a:pt x="382738" y="1709738"/>
                  <a:pt x="0" y="1327000"/>
                  <a:pt x="0" y="854869"/>
                </a:cubicBezTo>
                <a:close/>
              </a:path>
            </a:pathLst>
          </a:custGeom>
          <a:solidFill>
            <a:schemeClr val="accent5">
              <a:alpha val="50000"/>
            </a:scheme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522895" tIns="441682" rIns="161000" bIns="327700" numCol="1" spcCol="1270" anchor="ctr" anchorCtr="0">
            <a:noAutofit/>
          </a:bodyPr>
          <a:lstStyle/>
          <a:p>
            <a:pPr lvl="0" algn="ctr" defTabSz="977900" rtl="0">
              <a:lnSpc>
                <a:spcPct val="90000"/>
              </a:lnSpc>
              <a:spcBef>
                <a:spcPct val="0"/>
              </a:spcBef>
              <a:spcAft>
                <a:spcPct val="35000"/>
              </a:spcAft>
            </a:pPr>
            <a:r>
              <a:rPr lang="en-US" sz="3200" kern="1200" dirty="0" smtClean="0"/>
              <a:t>B. </a:t>
            </a:r>
            <a:r>
              <a:rPr lang="en-US" sz="3200" kern="1200" dirty="0" err="1" smtClean="0"/>
              <a:t>Từ</a:t>
            </a:r>
            <a:r>
              <a:rPr lang="en-US" sz="3200" kern="1200" dirty="0" smtClean="0"/>
              <a:t> 2-12.5 </a:t>
            </a:r>
            <a:r>
              <a:rPr lang="en-US" sz="3200" kern="1200" dirty="0" err="1" smtClean="0"/>
              <a:t>ngày</a:t>
            </a:r>
            <a:endParaRPr lang="en-US" sz="3200" kern="1200" dirty="0"/>
          </a:p>
        </p:txBody>
      </p:sp>
      <p:sp>
        <p:nvSpPr>
          <p:cNvPr id="8" name="Freeform 7"/>
          <p:cNvSpPr/>
          <p:nvPr/>
        </p:nvSpPr>
        <p:spPr>
          <a:xfrm>
            <a:off x="2057400" y="4558750"/>
            <a:ext cx="2434268" cy="1994450"/>
          </a:xfrm>
          <a:custGeom>
            <a:avLst/>
            <a:gdLst>
              <a:gd name="connsiteX0" fmla="*/ 0 w 1709737"/>
              <a:gd name="connsiteY0" fmla="*/ 854869 h 1709737"/>
              <a:gd name="connsiteX1" fmla="*/ 854869 w 1709737"/>
              <a:gd name="connsiteY1" fmla="*/ 0 h 1709737"/>
              <a:gd name="connsiteX2" fmla="*/ 1709738 w 1709737"/>
              <a:gd name="connsiteY2" fmla="*/ 854869 h 1709737"/>
              <a:gd name="connsiteX3" fmla="*/ 854869 w 1709737"/>
              <a:gd name="connsiteY3" fmla="*/ 1709738 h 1709737"/>
              <a:gd name="connsiteX4" fmla="*/ 0 w 1709737"/>
              <a:gd name="connsiteY4" fmla="*/ 854869 h 1709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9737" h="1709737">
                <a:moveTo>
                  <a:pt x="0" y="854869"/>
                </a:moveTo>
                <a:cubicBezTo>
                  <a:pt x="0" y="382738"/>
                  <a:pt x="382738" y="0"/>
                  <a:pt x="854869" y="0"/>
                </a:cubicBezTo>
                <a:cubicBezTo>
                  <a:pt x="1327000" y="0"/>
                  <a:pt x="1709738" y="382738"/>
                  <a:pt x="1709738" y="854869"/>
                </a:cubicBezTo>
                <a:cubicBezTo>
                  <a:pt x="1709738" y="1327000"/>
                  <a:pt x="1327000" y="1709738"/>
                  <a:pt x="854869" y="1709738"/>
                </a:cubicBezTo>
                <a:cubicBezTo>
                  <a:pt x="382738" y="1709738"/>
                  <a:pt x="0" y="1327000"/>
                  <a:pt x="0" y="854869"/>
                </a:cubicBezTo>
                <a:close/>
              </a:path>
            </a:pathLst>
          </a:custGeom>
          <a:solidFill>
            <a:srgbClr val="FF0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61001" tIns="441682" rIns="522894" bIns="327700" numCol="1" spcCol="1270" anchor="ctr" anchorCtr="0">
            <a:noAutofit/>
          </a:bodyPr>
          <a:lstStyle/>
          <a:p>
            <a:pPr lvl="0" algn="ctr" defTabSz="977900" rtl="0">
              <a:lnSpc>
                <a:spcPct val="90000"/>
              </a:lnSpc>
              <a:spcBef>
                <a:spcPct val="0"/>
              </a:spcBef>
              <a:spcAft>
                <a:spcPct val="35000"/>
              </a:spcAft>
            </a:pPr>
            <a:r>
              <a:rPr lang="en-US" sz="3200" kern="1200" dirty="0" smtClean="0"/>
              <a:t>C. 7 </a:t>
            </a:r>
            <a:r>
              <a:rPr lang="en-US" sz="3200" kern="1200" dirty="0" err="1" smtClean="0"/>
              <a:t>ngày</a:t>
            </a:r>
            <a:endParaRPr lang="en-US" sz="3200" kern="1200" dirty="0"/>
          </a:p>
        </p:txBody>
      </p:sp>
    </p:spTree>
    <p:extLst>
      <p:ext uri="{BB962C8B-B14F-4D97-AF65-F5344CB8AC3E}">
        <p14:creationId xmlns:p14="http://schemas.microsoft.com/office/powerpoint/2010/main" val="29832267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0" presetClass="emph" presetSubtype="0" fill="hold" grpId="0" nodeType="clickEffect">
                                  <p:stCondLst>
                                    <p:cond delay="0"/>
                                  </p:stCondLst>
                                  <p:childTnLst>
                                    <p:anim calcmode="discrete" valueType="str">
                                      <p:cBhvr override="childStyle">
                                        <p:cTn id="11" dur="2000" fill="hold"/>
                                        <p:tgtEl>
                                          <p:spTgt spid="8"/>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0" presetClass="emph" presetSubtype="0" fill="hold" grpId="0" nodeType="clickEffect">
                                  <p:stCondLst>
                                    <p:cond delay="0"/>
                                  </p:stCondLst>
                                  <p:childTnLst>
                                    <p:anim calcmode="discrete" valueType="str">
                                      <p:cBhvr override="childStyle">
                                        <p:cTn id="16" dur="2000" fill="hold"/>
                                        <p:tgtEl>
                                          <p:spTgt spid="7"/>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subTnLst>
                                    <p:audio>
                                      <p:cMediaNode>
                                        <p:cTn display="0" masterRel="sameClick">
                                          <p:stCondLst>
                                            <p:cond evt="begin" delay="0">
                                              <p:tn val="15"/>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7"/>
                  </p:tgtEl>
                </p:cond>
              </p:nextCondLst>
            </p:seq>
          </p:childTnLst>
        </p:cTn>
      </p:par>
    </p:tnLst>
    <p:bldLst>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2011362"/>
          </a:xfrm>
        </p:spPr>
        <p:txBody>
          <a:bodyPr>
            <a:normAutofit fontScale="90000"/>
          </a:bodyPr>
          <a:lstStyle/>
          <a:p>
            <a:pPr algn="l"/>
            <a:r>
              <a:rPr lang="vi-VN" u="sng" dirty="0"/>
              <a:t>Câu </a:t>
            </a:r>
            <a:r>
              <a:rPr lang="en-US" u="sng" dirty="0" smtClean="0"/>
              <a:t>8</a:t>
            </a:r>
            <a:r>
              <a:rPr lang="vi-VN" u="sng" dirty="0" smtClean="0"/>
              <a:t>: </a:t>
            </a:r>
            <a:r>
              <a:rPr lang="vi-VN" dirty="0"/>
              <a:t>Nếu chẳng may bị ho hoặc hắt hơi, bạn cần bảo vệ những người khác khỏi nguy cơ bị bệnh bằng cách nào?</a:t>
            </a:r>
            <a:endParaRPr lang="en-US" dirty="0"/>
          </a:p>
        </p:txBody>
      </p:sp>
      <p:sp>
        <p:nvSpPr>
          <p:cNvPr id="6" name="Diamond 5"/>
          <p:cNvSpPr/>
          <p:nvPr/>
        </p:nvSpPr>
        <p:spPr>
          <a:xfrm>
            <a:off x="2438400" y="3733800"/>
            <a:ext cx="4267200" cy="3124200"/>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990600" y="4030598"/>
            <a:ext cx="3517391" cy="1218437"/>
          </a:xfrm>
          <a:custGeom>
            <a:avLst/>
            <a:gdLst>
              <a:gd name="connsiteX0" fmla="*/ 0 w 933021"/>
              <a:gd name="connsiteY0" fmla="*/ 155507 h 933021"/>
              <a:gd name="connsiteX1" fmla="*/ 155507 w 933021"/>
              <a:gd name="connsiteY1" fmla="*/ 0 h 933021"/>
              <a:gd name="connsiteX2" fmla="*/ 777514 w 933021"/>
              <a:gd name="connsiteY2" fmla="*/ 0 h 933021"/>
              <a:gd name="connsiteX3" fmla="*/ 933021 w 933021"/>
              <a:gd name="connsiteY3" fmla="*/ 155507 h 933021"/>
              <a:gd name="connsiteX4" fmla="*/ 933021 w 933021"/>
              <a:gd name="connsiteY4" fmla="*/ 777514 h 933021"/>
              <a:gd name="connsiteX5" fmla="*/ 777514 w 933021"/>
              <a:gd name="connsiteY5" fmla="*/ 933021 h 933021"/>
              <a:gd name="connsiteX6" fmla="*/ 155507 w 933021"/>
              <a:gd name="connsiteY6" fmla="*/ 933021 h 933021"/>
              <a:gd name="connsiteX7" fmla="*/ 0 w 933021"/>
              <a:gd name="connsiteY7" fmla="*/ 777514 h 933021"/>
              <a:gd name="connsiteX8" fmla="*/ 0 w 933021"/>
              <a:gd name="connsiteY8" fmla="*/ 155507 h 933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021" h="933021">
                <a:moveTo>
                  <a:pt x="0" y="155507"/>
                </a:moveTo>
                <a:cubicBezTo>
                  <a:pt x="0" y="69623"/>
                  <a:pt x="69623" y="0"/>
                  <a:pt x="155507" y="0"/>
                </a:cubicBezTo>
                <a:lnTo>
                  <a:pt x="777514" y="0"/>
                </a:lnTo>
                <a:cubicBezTo>
                  <a:pt x="863398" y="0"/>
                  <a:pt x="933021" y="69623"/>
                  <a:pt x="933021" y="155507"/>
                </a:cubicBezTo>
                <a:lnTo>
                  <a:pt x="933021" y="777514"/>
                </a:lnTo>
                <a:cubicBezTo>
                  <a:pt x="933021" y="863398"/>
                  <a:pt x="863398" y="933021"/>
                  <a:pt x="777514" y="933021"/>
                </a:cubicBezTo>
                <a:lnTo>
                  <a:pt x="155507" y="933021"/>
                </a:lnTo>
                <a:cubicBezTo>
                  <a:pt x="69623" y="933021"/>
                  <a:pt x="0" y="863398"/>
                  <a:pt x="0" y="777514"/>
                </a:cubicBezTo>
                <a:lnTo>
                  <a:pt x="0" y="155507"/>
                </a:lnTo>
                <a:close/>
              </a:path>
            </a:pathLst>
          </a:custGeom>
          <a:solidFill>
            <a:schemeClr val="accent4">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36" tIns="79836" rIns="79836" bIns="79836" numCol="1" spcCol="1270" anchor="ctr" anchorCtr="0">
            <a:noAutofit/>
          </a:bodyPr>
          <a:lstStyle/>
          <a:p>
            <a:pPr lvl="0" algn="ctr" defTabSz="400050" rtl="0">
              <a:lnSpc>
                <a:spcPct val="90000"/>
              </a:lnSpc>
              <a:spcBef>
                <a:spcPct val="0"/>
              </a:spcBef>
              <a:spcAft>
                <a:spcPct val="35000"/>
              </a:spcAft>
            </a:pPr>
            <a:r>
              <a:rPr lang="vi-VN" sz="2000" kern="1200" dirty="0" smtClean="0"/>
              <a:t>A. Dùng khăn giấy hoặc khuỷu tay áo che mũi và miệng khi ho hoặc hắt hơi</a:t>
            </a:r>
            <a:endParaRPr lang="en-US" sz="2000" kern="1200" dirty="0"/>
          </a:p>
        </p:txBody>
      </p:sp>
      <p:sp>
        <p:nvSpPr>
          <p:cNvPr id="8" name="Freeform 7"/>
          <p:cNvSpPr/>
          <p:nvPr/>
        </p:nvSpPr>
        <p:spPr>
          <a:xfrm>
            <a:off x="4636008" y="4030598"/>
            <a:ext cx="3517392" cy="1218437"/>
          </a:xfrm>
          <a:custGeom>
            <a:avLst/>
            <a:gdLst>
              <a:gd name="connsiteX0" fmla="*/ 0 w 933021"/>
              <a:gd name="connsiteY0" fmla="*/ 155507 h 933021"/>
              <a:gd name="connsiteX1" fmla="*/ 155507 w 933021"/>
              <a:gd name="connsiteY1" fmla="*/ 0 h 933021"/>
              <a:gd name="connsiteX2" fmla="*/ 777514 w 933021"/>
              <a:gd name="connsiteY2" fmla="*/ 0 h 933021"/>
              <a:gd name="connsiteX3" fmla="*/ 933021 w 933021"/>
              <a:gd name="connsiteY3" fmla="*/ 155507 h 933021"/>
              <a:gd name="connsiteX4" fmla="*/ 933021 w 933021"/>
              <a:gd name="connsiteY4" fmla="*/ 777514 h 933021"/>
              <a:gd name="connsiteX5" fmla="*/ 777514 w 933021"/>
              <a:gd name="connsiteY5" fmla="*/ 933021 h 933021"/>
              <a:gd name="connsiteX6" fmla="*/ 155507 w 933021"/>
              <a:gd name="connsiteY6" fmla="*/ 933021 h 933021"/>
              <a:gd name="connsiteX7" fmla="*/ 0 w 933021"/>
              <a:gd name="connsiteY7" fmla="*/ 777514 h 933021"/>
              <a:gd name="connsiteX8" fmla="*/ 0 w 933021"/>
              <a:gd name="connsiteY8" fmla="*/ 155507 h 933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021" h="933021">
                <a:moveTo>
                  <a:pt x="0" y="155507"/>
                </a:moveTo>
                <a:cubicBezTo>
                  <a:pt x="0" y="69623"/>
                  <a:pt x="69623" y="0"/>
                  <a:pt x="155507" y="0"/>
                </a:cubicBezTo>
                <a:lnTo>
                  <a:pt x="777514" y="0"/>
                </a:lnTo>
                <a:cubicBezTo>
                  <a:pt x="863398" y="0"/>
                  <a:pt x="933021" y="69623"/>
                  <a:pt x="933021" y="155507"/>
                </a:cubicBezTo>
                <a:lnTo>
                  <a:pt x="933021" y="777514"/>
                </a:lnTo>
                <a:cubicBezTo>
                  <a:pt x="933021" y="863398"/>
                  <a:pt x="863398" y="933021"/>
                  <a:pt x="777514" y="933021"/>
                </a:cubicBezTo>
                <a:lnTo>
                  <a:pt x="155507" y="933021"/>
                </a:lnTo>
                <a:cubicBezTo>
                  <a:pt x="69623" y="933021"/>
                  <a:pt x="0" y="863398"/>
                  <a:pt x="0" y="777514"/>
                </a:cubicBezTo>
                <a:lnTo>
                  <a:pt x="0" y="155507"/>
                </a:lnTo>
                <a:close/>
              </a:path>
            </a:pathLst>
          </a:custGeom>
          <a:solidFill>
            <a:schemeClr val="accent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36" tIns="79836" rIns="79836" bIns="79836" numCol="1" spcCol="1270" anchor="ctr" anchorCtr="0">
            <a:noAutofit/>
          </a:bodyPr>
          <a:lstStyle/>
          <a:p>
            <a:pPr lvl="0" algn="ctr" defTabSz="400050" rtl="0">
              <a:lnSpc>
                <a:spcPct val="90000"/>
              </a:lnSpc>
              <a:spcBef>
                <a:spcPct val="0"/>
              </a:spcBef>
              <a:spcAft>
                <a:spcPct val="35000"/>
              </a:spcAft>
            </a:pPr>
            <a:r>
              <a:rPr lang="vi-VN" sz="2000" kern="1200" dirty="0" smtClean="0"/>
              <a:t>B. Bỏ khăn giấy vào thùng rác BẤT KỲ, GẦN NHẤT sau khi sử dụng</a:t>
            </a:r>
            <a:endParaRPr lang="en-US" sz="2000" kern="1200" dirty="0"/>
          </a:p>
        </p:txBody>
      </p:sp>
      <p:sp>
        <p:nvSpPr>
          <p:cNvPr id="9" name="Freeform 8"/>
          <p:cNvSpPr/>
          <p:nvPr/>
        </p:nvSpPr>
        <p:spPr>
          <a:xfrm>
            <a:off x="990601" y="5342762"/>
            <a:ext cx="3517390" cy="1218437"/>
          </a:xfrm>
          <a:custGeom>
            <a:avLst/>
            <a:gdLst>
              <a:gd name="connsiteX0" fmla="*/ 0 w 933021"/>
              <a:gd name="connsiteY0" fmla="*/ 155507 h 933021"/>
              <a:gd name="connsiteX1" fmla="*/ 155507 w 933021"/>
              <a:gd name="connsiteY1" fmla="*/ 0 h 933021"/>
              <a:gd name="connsiteX2" fmla="*/ 777514 w 933021"/>
              <a:gd name="connsiteY2" fmla="*/ 0 h 933021"/>
              <a:gd name="connsiteX3" fmla="*/ 933021 w 933021"/>
              <a:gd name="connsiteY3" fmla="*/ 155507 h 933021"/>
              <a:gd name="connsiteX4" fmla="*/ 933021 w 933021"/>
              <a:gd name="connsiteY4" fmla="*/ 777514 h 933021"/>
              <a:gd name="connsiteX5" fmla="*/ 777514 w 933021"/>
              <a:gd name="connsiteY5" fmla="*/ 933021 h 933021"/>
              <a:gd name="connsiteX6" fmla="*/ 155507 w 933021"/>
              <a:gd name="connsiteY6" fmla="*/ 933021 h 933021"/>
              <a:gd name="connsiteX7" fmla="*/ 0 w 933021"/>
              <a:gd name="connsiteY7" fmla="*/ 777514 h 933021"/>
              <a:gd name="connsiteX8" fmla="*/ 0 w 933021"/>
              <a:gd name="connsiteY8" fmla="*/ 155507 h 933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021" h="933021">
                <a:moveTo>
                  <a:pt x="0" y="155507"/>
                </a:moveTo>
                <a:cubicBezTo>
                  <a:pt x="0" y="69623"/>
                  <a:pt x="69623" y="0"/>
                  <a:pt x="155507" y="0"/>
                </a:cubicBezTo>
                <a:lnTo>
                  <a:pt x="777514" y="0"/>
                </a:lnTo>
                <a:cubicBezTo>
                  <a:pt x="863398" y="0"/>
                  <a:pt x="933021" y="69623"/>
                  <a:pt x="933021" y="155507"/>
                </a:cubicBezTo>
                <a:lnTo>
                  <a:pt x="933021" y="777514"/>
                </a:lnTo>
                <a:cubicBezTo>
                  <a:pt x="933021" y="863398"/>
                  <a:pt x="863398" y="933021"/>
                  <a:pt x="777514" y="933021"/>
                </a:cubicBezTo>
                <a:lnTo>
                  <a:pt x="155507" y="933021"/>
                </a:lnTo>
                <a:cubicBezTo>
                  <a:pt x="69623" y="933021"/>
                  <a:pt x="0" y="863398"/>
                  <a:pt x="0" y="777514"/>
                </a:cubicBezTo>
                <a:lnTo>
                  <a:pt x="0" y="155507"/>
                </a:lnTo>
                <a:close/>
              </a:path>
            </a:pathLst>
          </a:cu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36" tIns="79836" rIns="79836" bIns="79836" numCol="1" spcCol="1270" anchor="ctr" anchorCtr="0">
            <a:noAutofit/>
          </a:bodyPr>
          <a:lstStyle/>
          <a:p>
            <a:pPr lvl="0" algn="ctr" defTabSz="400050" rtl="0">
              <a:lnSpc>
                <a:spcPct val="90000"/>
              </a:lnSpc>
              <a:spcBef>
                <a:spcPct val="0"/>
              </a:spcBef>
              <a:spcAft>
                <a:spcPct val="35000"/>
              </a:spcAft>
            </a:pPr>
            <a:r>
              <a:rPr lang="vi-VN" sz="2000" kern="1200" dirty="0" smtClean="0"/>
              <a:t>C. Rửa sạch tay sau khi ho hoặc hắt hơi</a:t>
            </a:r>
            <a:endParaRPr lang="en-US" sz="2000" kern="1200" dirty="0"/>
          </a:p>
        </p:txBody>
      </p:sp>
      <p:sp>
        <p:nvSpPr>
          <p:cNvPr id="10" name="Freeform 9"/>
          <p:cNvSpPr/>
          <p:nvPr/>
        </p:nvSpPr>
        <p:spPr>
          <a:xfrm>
            <a:off x="4636008" y="5342762"/>
            <a:ext cx="3517392" cy="1218437"/>
          </a:xfrm>
          <a:custGeom>
            <a:avLst/>
            <a:gdLst>
              <a:gd name="connsiteX0" fmla="*/ 0 w 933021"/>
              <a:gd name="connsiteY0" fmla="*/ 155507 h 933021"/>
              <a:gd name="connsiteX1" fmla="*/ 155507 w 933021"/>
              <a:gd name="connsiteY1" fmla="*/ 0 h 933021"/>
              <a:gd name="connsiteX2" fmla="*/ 777514 w 933021"/>
              <a:gd name="connsiteY2" fmla="*/ 0 h 933021"/>
              <a:gd name="connsiteX3" fmla="*/ 933021 w 933021"/>
              <a:gd name="connsiteY3" fmla="*/ 155507 h 933021"/>
              <a:gd name="connsiteX4" fmla="*/ 933021 w 933021"/>
              <a:gd name="connsiteY4" fmla="*/ 777514 h 933021"/>
              <a:gd name="connsiteX5" fmla="*/ 777514 w 933021"/>
              <a:gd name="connsiteY5" fmla="*/ 933021 h 933021"/>
              <a:gd name="connsiteX6" fmla="*/ 155507 w 933021"/>
              <a:gd name="connsiteY6" fmla="*/ 933021 h 933021"/>
              <a:gd name="connsiteX7" fmla="*/ 0 w 933021"/>
              <a:gd name="connsiteY7" fmla="*/ 777514 h 933021"/>
              <a:gd name="connsiteX8" fmla="*/ 0 w 933021"/>
              <a:gd name="connsiteY8" fmla="*/ 155507 h 933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021" h="933021">
                <a:moveTo>
                  <a:pt x="0" y="155507"/>
                </a:moveTo>
                <a:cubicBezTo>
                  <a:pt x="0" y="69623"/>
                  <a:pt x="69623" y="0"/>
                  <a:pt x="155507" y="0"/>
                </a:cubicBezTo>
                <a:lnTo>
                  <a:pt x="777514" y="0"/>
                </a:lnTo>
                <a:cubicBezTo>
                  <a:pt x="863398" y="0"/>
                  <a:pt x="933021" y="69623"/>
                  <a:pt x="933021" y="155507"/>
                </a:cubicBezTo>
                <a:lnTo>
                  <a:pt x="933021" y="777514"/>
                </a:lnTo>
                <a:cubicBezTo>
                  <a:pt x="933021" y="863398"/>
                  <a:pt x="863398" y="933021"/>
                  <a:pt x="777514" y="933021"/>
                </a:cubicBezTo>
                <a:lnTo>
                  <a:pt x="155507" y="933021"/>
                </a:lnTo>
                <a:cubicBezTo>
                  <a:pt x="69623" y="933021"/>
                  <a:pt x="0" y="863398"/>
                  <a:pt x="0" y="777514"/>
                </a:cubicBezTo>
                <a:lnTo>
                  <a:pt x="0" y="155507"/>
                </a:lnTo>
                <a:close/>
              </a:path>
            </a:pathLst>
          </a:custGeom>
          <a:solidFill>
            <a:schemeClr val="accent3">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36" tIns="79836" rIns="79836" bIns="79836" numCol="1" spcCol="1270" anchor="ctr" anchorCtr="0">
            <a:noAutofit/>
          </a:bodyPr>
          <a:lstStyle/>
          <a:p>
            <a:pPr lvl="0" algn="ctr" defTabSz="400050" rtl="0">
              <a:lnSpc>
                <a:spcPct val="90000"/>
              </a:lnSpc>
              <a:spcBef>
                <a:spcPct val="0"/>
              </a:spcBef>
              <a:spcAft>
                <a:spcPct val="35000"/>
              </a:spcAft>
            </a:pPr>
            <a:r>
              <a:rPr lang="vi-VN" sz="2000" kern="1200" dirty="0" smtClean="0"/>
              <a:t>D. Đeo khẩu trang</a:t>
            </a:r>
            <a:endParaRPr lang="en-US" sz="2000" kern="1200" dirty="0"/>
          </a:p>
        </p:txBody>
      </p:sp>
    </p:spTree>
    <p:extLst>
      <p:ext uri="{BB962C8B-B14F-4D97-AF65-F5344CB8AC3E}">
        <p14:creationId xmlns:p14="http://schemas.microsoft.com/office/powerpoint/2010/main" val="10287313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7"/>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6" presetClass="emph" presetSubtype="0" fill="hold" grpId="0" nodeType="clickEffect">
                                  <p:stCondLst>
                                    <p:cond delay="0"/>
                                  </p:stCondLst>
                                  <p:childTnLst>
                                    <p:animEffect transition="out" filter="fade">
                                      <p:cBhvr>
                                        <p:cTn id="12" dur="500" tmFilter="0, 0; .2, .5; .8, .5; 1, 0"/>
                                        <p:tgtEl>
                                          <p:spTgt spid="8"/>
                                        </p:tgtEl>
                                      </p:cBhvr>
                                    </p:animEffect>
                                    <p:animScale>
                                      <p:cBhvr>
                                        <p:cTn id="13" dur="250" autoRev="1" fill="hold"/>
                                        <p:tgtEl>
                                          <p:spTgt spid="8"/>
                                        </p:tgtEl>
                                      </p:cBhvr>
                                      <p:by x="105000" y="105000"/>
                                    </p:animScale>
                                  </p:childTnLst>
                                  <p:subTnLst>
                                    <p:audio>
                                      <p:cMediaNode>
                                        <p:cTn display="0" masterRel="sameClick">
                                          <p:stCondLst>
                                            <p:cond evt="begin" delay="0">
                                              <p:tn val="11"/>
                                            </p:cond>
                                          </p:stCondLst>
                                          <p:endCondLst>
                                            <p:cond evt="onStopAudio" delay="0">
                                              <p:tgtEl>
                                                <p:sldTgt/>
                                              </p:tgtEl>
                                            </p:cond>
                                          </p:endCondLst>
                                        </p:cTn>
                                        <p:tgtEl>
                                          <p:sndTgt r:embed="rId3" name="push.wav"/>
                                        </p:tgtEl>
                                      </p:cMediaNode>
                                    </p:audio>
                                  </p:subTnLst>
                                </p:cTn>
                              </p:par>
                            </p:childTnLst>
                          </p:cTn>
                        </p:par>
                      </p:childTnLst>
                    </p:cTn>
                  </p:par>
                </p:childTnLst>
              </p:cTn>
              <p:nextCondLst>
                <p:cond evt="onClick" delay="0">
                  <p:tgtEl>
                    <p:spTgt spid="8"/>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26" presetClass="emph" presetSubtype="0" fill="hold" grpId="0" nodeType="clickEffect">
                                  <p:stCondLst>
                                    <p:cond delay="0"/>
                                  </p:stCondLst>
                                  <p:childTnLst>
                                    <p:animEffect transition="out" filter="fade">
                                      <p:cBhvr>
                                        <p:cTn id="18" dur="500" tmFilter="0, 0; .2, .5; .8, .5; 1, 0"/>
                                        <p:tgtEl>
                                          <p:spTgt spid="9"/>
                                        </p:tgtEl>
                                      </p:cBhvr>
                                    </p:animEffect>
                                    <p:animScale>
                                      <p:cBhvr>
                                        <p:cTn id="19" dur="250" autoRev="1" fill="hold"/>
                                        <p:tgtEl>
                                          <p:spTgt spid="9"/>
                                        </p:tgtEl>
                                      </p:cBhvr>
                                      <p:by x="105000" y="105000"/>
                                    </p:animScale>
                                  </p:childTnLst>
                                  <p:subTnLst>
                                    <p:audio>
                                      <p:cMediaNode>
                                        <p:cTn display="0" masterRel="sameClick">
                                          <p:stCondLst>
                                            <p:cond evt="begin" delay="0">
                                              <p:tn val="17"/>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10"/>
                    </p:tgtEl>
                  </p:cond>
                </p:stCondLst>
                <p:endSync evt="end" delay="0">
                  <p:rtn val="all"/>
                </p:endSync>
                <p:childTnLst>
                  <p:par>
                    <p:cTn id="21" fill="hold">
                      <p:stCondLst>
                        <p:cond delay="0"/>
                      </p:stCondLst>
                      <p:childTnLst>
                        <p:par>
                          <p:cTn id="22" fill="hold">
                            <p:stCondLst>
                              <p:cond delay="0"/>
                            </p:stCondLst>
                            <p:childTnLst>
                              <p:par>
                                <p:cTn id="23" presetID="26" presetClass="emph" presetSubtype="0" fill="hold" grpId="0" nodeType="clickEffect">
                                  <p:stCondLst>
                                    <p:cond delay="0"/>
                                  </p:stCondLst>
                                  <p:childTnLst>
                                    <p:animEffect transition="out" filter="fade">
                                      <p:cBhvr>
                                        <p:cTn id="24" dur="500" tmFilter="0, 0; .2, .5; .8, .5; 1, 0"/>
                                        <p:tgtEl>
                                          <p:spTgt spid="10"/>
                                        </p:tgtEl>
                                      </p:cBhvr>
                                    </p:animEffect>
                                    <p:animScale>
                                      <p:cBhvr>
                                        <p:cTn id="25" dur="250" autoRev="1" fill="hold"/>
                                        <p:tgtEl>
                                          <p:spTgt spid="10"/>
                                        </p:tgtEl>
                                      </p:cBhvr>
                                      <p:by x="105000" y="105000"/>
                                    </p:animScale>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0"/>
                  </p:tgtEl>
                </p:cond>
              </p:nextCondLst>
            </p:seq>
          </p:childTnLst>
        </p:cTn>
      </p:par>
    </p:tnLst>
    <p:bldLst>
      <p:bldP spid="7" grpId="0" animBg="1"/>
      <p:bldP spid="8"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1118</Words>
  <Application>Microsoft Office PowerPoint</Application>
  <PresentationFormat>On-screen Show (4:3)</PresentationFormat>
  <Paragraphs>78</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1_Office Theme</vt:lpstr>
      <vt:lpstr>CÂU HỎI TRẮC NGHIỆM</vt:lpstr>
      <vt:lpstr>Câu 1: Theo bạn, khoảng cách an toàn khi ở cạnh người ho, sốt nghi nhiễm Covid-19 là bao nhiêu?</vt:lpstr>
      <vt:lpstr>Câu 2: Bắt tay với người đang có triệu chứng nghi nhiễm Vi rút 2019-CoV có nguy cơ lây nhiễm virus corona không, nếu tôi đã đeo khẩu trang?</vt:lpstr>
      <vt:lpstr>Câu 3: Khi đi chợ, tôi thường hay chọn các loại thịt cá bằng tay và phải tiếp xúc với các gian hàng giết mổ động vật, vậy tôi có khả năng bị lây nhiễm hay không?</vt:lpstr>
      <vt:lpstr>Câu 4: Nên ăn những loại rau quả nào để tăng cường sức đề kháng?</vt:lpstr>
      <vt:lpstr>  Câu 5: Uống nước cam hay nhiều vitamin C có giúp tránh được Corona không?  </vt:lpstr>
      <vt:lpstr>Câu 6: Nên ăn những loại thức ăn nào để đảm bảo sức đề kháng?</vt:lpstr>
      <vt:lpstr>Câu 7: Thời gian ủ bệnh của Virus Corona là bao nhiêu ngày?</vt:lpstr>
      <vt:lpstr>Câu 8: Nếu chẳng may bị ho hoặc hắt hơi, bạn cần bảo vệ những người khác khỏi nguy cơ bị bệnh bằng cách nào?</vt:lpstr>
      <vt:lpstr>Câu 9: Nếu trẻ không chịu đeo khẩu trang thì có cách nào phòng ngừa khác không?</vt:lpstr>
      <vt:lpstr>Câu 10: Trong nhà, cần thực hiện các biện pháp gì để phòng bệnh?</vt:lpstr>
      <vt:lpstr>Câu 11: Làm thế nào để phân biệt đâu là trường hợp “nghi nhiễm” với trường hợp “nhiễm” virus Covid-19?</vt:lpstr>
      <vt:lpstr>Câu 12: Trước khi đến cơ sở y tế để được tư vấn, khám, chữa trị khi nghi nhiễm virus Corona, tôi có cần lưu ý gì không?</vt:lpstr>
      <vt:lpstr>Câu 13: Virus Covid-19 có thể lây nhiễm như thế nào trong môi trường lớp học, giảng đường? </vt:lpstr>
      <vt:lpstr>Câu 14: Virus Corona lây lan như thế nào? </vt:lpstr>
      <vt:lpstr>Câu 15: Các không gian nào có nguy cơ lây nhiễm virus cao hơn?</vt:lpstr>
      <vt:lpstr>Câu 16: Bạn có kể được hết các tỉnh/ thành phố ở Việt Nam đã có ca nhiễm virus tính đến thời điểm hiện tại?</vt:lpstr>
      <vt:lpstr>CÂU HỎI TRẮC NGHIỆM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CÂU HỎI TRẮC NGHIỆM</dc:title>
  <dc:creator>Windows User</dc:creator>
  <cp:lastModifiedBy>Windows User</cp:lastModifiedBy>
  <cp:revision>40</cp:revision>
  <dcterms:created xsi:type="dcterms:W3CDTF">2020-03-02T12:11:45Z</dcterms:created>
  <dcterms:modified xsi:type="dcterms:W3CDTF">2020-03-03T07:47:14Z</dcterms:modified>
</cp:coreProperties>
</file>